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  <p:sldMasterId id="2147483688" r:id="rId3"/>
    <p:sldMasterId id="2147483702" r:id="rId4"/>
    <p:sldMasterId id="2147483808" r:id="rId5"/>
  </p:sldMasterIdLst>
  <p:notesMasterIdLst>
    <p:notesMasterId r:id="rId87"/>
  </p:notesMasterIdLst>
  <p:handoutMasterIdLst>
    <p:handoutMasterId r:id="rId88"/>
  </p:handoutMasterIdLst>
  <p:sldIdLst>
    <p:sldId id="256" r:id="rId6"/>
    <p:sldId id="258" r:id="rId7"/>
    <p:sldId id="361" r:id="rId8"/>
    <p:sldId id="365" r:id="rId9"/>
    <p:sldId id="366" r:id="rId10"/>
    <p:sldId id="367" r:id="rId11"/>
    <p:sldId id="291" r:id="rId12"/>
    <p:sldId id="360" r:id="rId13"/>
    <p:sldId id="363" r:id="rId14"/>
    <p:sldId id="292" r:id="rId15"/>
    <p:sldId id="295" r:id="rId16"/>
    <p:sldId id="297" r:id="rId17"/>
    <p:sldId id="298" r:id="rId18"/>
    <p:sldId id="299" r:id="rId19"/>
    <p:sldId id="300" r:id="rId20"/>
    <p:sldId id="303" r:id="rId21"/>
    <p:sldId id="301" r:id="rId22"/>
    <p:sldId id="294" r:id="rId23"/>
    <p:sldId id="302" r:id="rId24"/>
    <p:sldId id="304" r:id="rId25"/>
    <p:sldId id="305" r:id="rId26"/>
    <p:sldId id="325" r:id="rId27"/>
    <p:sldId id="320" r:id="rId28"/>
    <p:sldId id="324" r:id="rId29"/>
    <p:sldId id="328" r:id="rId30"/>
    <p:sldId id="330" r:id="rId31"/>
    <p:sldId id="310" r:id="rId32"/>
    <p:sldId id="263" r:id="rId33"/>
    <p:sldId id="266" r:id="rId34"/>
    <p:sldId id="316" r:id="rId35"/>
    <p:sldId id="286" r:id="rId36"/>
    <p:sldId id="267" r:id="rId37"/>
    <p:sldId id="269" r:id="rId38"/>
    <p:sldId id="288" r:id="rId39"/>
    <p:sldId id="289" r:id="rId40"/>
    <p:sldId id="315" r:id="rId41"/>
    <p:sldId id="290" r:id="rId42"/>
    <p:sldId id="270" r:id="rId43"/>
    <p:sldId id="271" r:id="rId44"/>
    <p:sldId id="272" r:id="rId45"/>
    <p:sldId id="273" r:id="rId46"/>
    <p:sldId id="274" r:id="rId47"/>
    <p:sldId id="275" r:id="rId48"/>
    <p:sldId id="368" r:id="rId49"/>
    <p:sldId id="277" r:id="rId50"/>
    <p:sldId id="278" r:id="rId51"/>
    <p:sldId id="279" r:id="rId52"/>
    <p:sldId id="280" r:id="rId53"/>
    <p:sldId id="308" r:id="rId54"/>
    <p:sldId id="281" r:id="rId55"/>
    <p:sldId id="282" r:id="rId56"/>
    <p:sldId id="311" r:id="rId57"/>
    <p:sldId id="331" r:id="rId58"/>
    <p:sldId id="356" r:id="rId59"/>
    <p:sldId id="283" r:id="rId60"/>
    <p:sldId id="314" r:id="rId61"/>
    <p:sldId id="265" r:id="rId62"/>
    <p:sldId id="369" r:id="rId63"/>
    <p:sldId id="370" r:id="rId64"/>
    <p:sldId id="371" r:id="rId65"/>
    <p:sldId id="262" r:id="rId66"/>
    <p:sldId id="346" r:id="rId67"/>
    <p:sldId id="344" r:id="rId68"/>
    <p:sldId id="345" r:id="rId69"/>
    <p:sldId id="343" r:id="rId70"/>
    <p:sldId id="347" r:id="rId71"/>
    <p:sldId id="349" r:id="rId72"/>
    <p:sldId id="350" r:id="rId73"/>
    <p:sldId id="351" r:id="rId74"/>
    <p:sldId id="348" r:id="rId75"/>
    <p:sldId id="352" r:id="rId76"/>
    <p:sldId id="353" r:id="rId77"/>
    <p:sldId id="354" r:id="rId78"/>
    <p:sldId id="355" r:id="rId79"/>
    <p:sldId id="338" r:id="rId80"/>
    <p:sldId id="341" r:id="rId81"/>
    <p:sldId id="342" r:id="rId82"/>
    <p:sldId id="337" r:id="rId83"/>
    <p:sldId id="284" r:id="rId84"/>
    <p:sldId id="358" r:id="rId85"/>
    <p:sldId id="285" r:id="rId8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ADAD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6" autoAdjust="0"/>
    <p:restoredTop sz="71771" autoAdjust="0"/>
  </p:normalViewPr>
  <p:slideViewPr>
    <p:cSldViewPr>
      <p:cViewPr>
        <p:scale>
          <a:sx n="80" d="100"/>
          <a:sy n="80" d="100"/>
        </p:scale>
        <p:origin x="-2520" y="-5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76" Type="http://schemas.openxmlformats.org/officeDocument/2006/relationships/slide" Target="slides/slide71.xml"/><Relationship Id="rId84" Type="http://schemas.openxmlformats.org/officeDocument/2006/relationships/slide" Target="slides/slide79.xml"/><Relationship Id="rId89" Type="http://schemas.openxmlformats.org/officeDocument/2006/relationships/presProps" Target="presProps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viewProps" Target="view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handoutMaster" Target="handoutMasters/handoutMaster1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046875411476575E-2"/>
          <c:y val="2.4649864293409963E-2"/>
          <c:w val="0.91700055887662857"/>
          <c:h val="0.81939886808345708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'[20160119_XLS_British Museum_data_assessment_AD play_2015.xlsx]Trends'!$G$4</c:f>
              <c:strCache>
                <c:ptCount val="1"/>
                <c:pt idx="0">
                  <c:v>Number of people spoken to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23"/>
              <c:layout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val>
            <c:numRef>
              <c:f>'[20160119_XLS_British Museum_data_assessment_AD play_2015.xlsx]Trends'!$H$5:$H$28</c:f>
              <c:numCache>
                <c:formatCode>General</c:formatCode>
                <c:ptCount val="24"/>
                <c:pt idx="0">
                  <c:v>3</c:v>
                </c:pt>
                <c:pt idx="1">
                  <c:v>4</c:v>
                </c:pt>
                <c:pt idx="2">
                  <c:v>5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6</c:v>
                </c:pt>
                <c:pt idx="7">
                  <c:v>6</c:v>
                </c:pt>
                <c:pt idx="8">
                  <c:v>7</c:v>
                </c:pt>
                <c:pt idx="9">
                  <c:v>7</c:v>
                </c:pt>
                <c:pt idx="10">
                  <c:v>9</c:v>
                </c:pt>
                <c:pt idx="11">
                  <c:v>10</c:v>
                </c:pt>
                <c:pt idx="12">
                  <c:v>11</c:v>
                </c:pt>
                <c:pt idx="13">
                  <c:v>11</c:v>
                </c:pt>
                <c:pt idx="14">
                  <c:v>12</c:v>
                </c:pt>
                <c:pt idx="15">
                  <c:v>14</c:v>
                </c:pt>
                <c:pt idx="16">
                  <c:v>16</c:v>
                </c:pt>
                <c:pt idx="17">
                  <c:v>18</c:v>
                </c:pt>
                <c:pt idx="18">
                  <c:v>22</c:v>
                </c:pt>
                <c:pt idx="19">
                  <c:v>22</c:v>
                </c:pt>
                <c:pt idx="20">
                  <c:v>28</c:v>
                </c:pt>
                <c:pt idx="21">
                  <c:v>38</c:v>
                </c:pt>
                <c:pt idx="22">
                  <c:v>43</c:v>
                </c:pt>
                <c:pt idx="23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7244416"/>
        <c:axId val="157258880"/>
      </c:barChart>
      <c:lineChart>
        <c:grouping val="standard"/>
        <c:varyColors val="0"/>
        <c:ser>
          <c:idx val="0"/>
          <c:order val="0"/>
          <c:tx>
            <c:strRef>
              <c:f>'[20160119_XLS_British Museum_data_assessment_AD play_2015.xlsx]Trends'!$E$4</c:f>
              <c:strCache>
                <c:ptCount val="1"/>
                <c:pt idx="0">
                  <c:v>DS</c:v>
                </c:pt>
              </c:strCache>
            </c:strRef>
          </c:tx>
          <c:spPr>
            <a:ln w="38100">
              <a:solidFill>
                <a:srgbClr val="00B0F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2.0810107766629504E-2"/>
                  <c:y val="-2.82594790626996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932367149758454E-2"/>
                  <c:y val="-2.82594790626995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932367149758454E-2"/>
                  <c:y val="-2.82594790626996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-2.6755852842809364E-2"/>
                  <c:y val="-2.82594790626996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6"/>
              <c:layout>
                <c:manualLayout>
                  <c:x val="-3.121516164994426E-2"/>
                  <c:y val="-3.08285226138541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8"/>
              <c:layout>
                <c:manualLayout>
                  <c:x val="-2.3783097346945344E-2"/>
                  <c:y val="-3.08285226138541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1"/>
              <c:layout>
                <c:manualLayout>
                  <c:x val="-2.2296544035674472E-2"/>
                  <c:y val="-3.08285226138541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3"/>
              <c:layout>
                <c:manualLayout>
                  <c:x val="-2.2296544035674472E-2"/>
                  <c:y val="-3.08285226138541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'[20160119_XLS_British Museum_data_assessment_AD play_2015.xlsx]Trends'!$C$5:$C$28</c:f>
              <c:numCache>
                <c:formatCode>General</c:formatCode>
                <c:ptCount val="2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</c:numCache>
            </c:numRef>
          </c:cat>
          <c:val>
            <c:numRef>
              <c:f>'[20160119_XLS_British Museum_data_assessment_AD play_2015.xlsx]Trends'!$E$5:$E$28</c:f>
              <c:numCache>
                <c:formatCode>General</c:formatCode>
                <c:ptCount val="24"/>
                <c:pt idx="0">
                  <c:v>0</c:v>
                </c:pt>
                <c:pt idx="1">
                  <c:v>27</c:v>
                </c:pt>
                <c:pt idx="2">
                  <c:v>40</c:v>
                </c:pt>
                <c:pt idx="3">
                  <c:v>40</c:v>
                </c:pt>
                <c:pt idx="4">
                  <c:v>66</c:v>
                </c:pt>
                <c:pt idx="5">
                  <c:v>66</c:v>
                </c:pt>
                <c:pt idx="6">
                  <c:v>66</c:v>
                </c:pt>
                <c:pt idx="7">
                  <c:v>73</c:v>
                </c:pt>
                <c:pt idx="8">
                  <c:v>90</c:v>
                </c:pt>
                <c:pt idx="9">
                  <c:v>90</c:v>
                </c:pt>
                <c:pt idx="10">
                  <c:v>90</c:v>
                </c:pt>
                <c:pt idx="11">
                  <c:v>90</c:v>
                </c:pt>
                <c:pt idx="12">
                  <c:v>105</c:v>
                </c:pt>
                <c:pt idx="13">
                  <c:v>107</c:v>
                </c:pt>
                <c:pt idx="14">
                  <c:v>108</c:v>
                </c:pt>
                <c:pt idx="15">
                  <c:v>115</c:v>
                </c:pt>
                <c:pt idx="16">
                  <c:v>115</c:v>
                </c:pt>
                <c:pt idx="17">
                  <c:v>133</c:v>
                </c:pt>
                <c:pt idx="18">
                  <c:v>143</c:v>
                </c:pt>
                <c:pt idx="19">
                  <c:v>143</c:v>
                </c:pt>
                <c:pt idx="20">
                  <c:v>150</c:v>
                </c:pt>
                <c:pt idx="21">
                  <c:v>172</c:v>
                </c:pt>
                <c:pt idx="22">
                  <c:v>182</c:v>
                </c:pt>
                <c:pt idx="23">
                  <c:v>183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7244416"/>
        <c:axId val="157258880"/>
      </c:lineChart>
      <c:catAx>
        <c:axId val="15724441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en-GB" b="0"/>
                  <a:t>weeks</a:t>
                </a:r>
              </a:p>
            </c:rich>
          </c:tx>
          <c:layout>
            <c:manualLayout>
              <c:xMode val="edge"/>
              <c:yMode val="edge"/>
              <c:x val="5.3399345148746041E-3"/>
              <c:y val="0.851243275477933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57258880"/>
        <c:crosses val="autoZero"/>
        <c:auto val="1"/>
        <c:lblAlgn val="ctr"/>
        <c:lblOffset val="100"/>
        <c:tickLblSkip val="2"/>
        <c:noMultiLvlLbl val="0"/>
      </c:catAx>
      <c:valAx>
        <c:axId val="15725888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7244416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962804-AB6D-4606-92EF-FEB4FAAEC2D2}" type="doc">
      <dgm:prSet loTypeId="urn:microsoft.com/office/officeart/2005/8/layout/hProcess9" loCatId="process" qsTypeId="urn:microsoft.com/office/officeart/2005/8/quickstyle/simple1" qsCatId="simple" csTypeId="urn:microsoft.com/office/officeart/2005/8/colors/accent1_5" csCatId="accent1" phldr="1"/>
      <dgm:spPr/>
    </dgm:pt>
    <dgm:pt modelId="{EA2C4AF2-8805-4917-897E-8F33BAE4CEB2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0FAB1EBB-3ED7-4DD6-A7FF-909C0198335E}" type="parTrans" cxnId="{A8B303A1-207D-48FD-8DE4-EB8C9502BE2A}">
      <dgm:prSet/>
      <dgm:spPr/>
      <dgm:t>
        <a:bodyPr/>
        <a:lstStyle/>
        <a:p>
          <a:endParaRPr lang="en-GB"/>
        </a:p>
      </dgm:t>
    </dgm:pt>
    <dgm:pt modelId="{8F3CBF29-1643-4C39-B9A8-16A758549830}" type="sibTrans" cxnId="{A8B303A1-207D-48FD-8DE4-EB8C9502BE2A}">
      <dgm:prSet/>
      <dgm:spPr/>
      <dgm:t>
        <a:bodyPr/>
        <a:lstStyle/>
        <a:p>
          <a:endParaRPr lang="en-GB"/>
        </a:p>
      </dgm:t>
    </dgm:pt>
    <dgm:pt modelId="{E1387E57-C0A2-4477-A9A8-ECD86ABC2B11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40F8A4FA-A924-4B22-AB12-6625FB7624A0}" type="parTrans" cxnId="{3B648A9D-4778-4C0B-AB7C-484D7460D6B7}">
      <dgm:prSet/>
      <dgm:spPr/>
      <dgm:t>
        <a:bodyPr/>
        <a:lstStyle/>
        <a:p>
          <a:endParaRPr lang="en-GB"/>
        </a:p>
      </dgm:t>
    </dgm:pt>
    <dgm:pt modelId="{DC282ABE-CD91-4ECF-9708-1A47AB34A2C3}" type="sibTrans" cxnId="{3B648A9D-4778-4C0B-AB7C-484D7460D6B7}">
      <dgm:prSet/>
      <dgm:spPr/>
      <dgm:t>
        <a:bodyPr/>
        <a:lstStyle/>
        <a:p>
          <a:endParaRPr lang="en-GB"/>
        </a:p>
      </dgm:t>
    </dgm:pt>
    <dgm:pt modelId="{E35A57E9-AEF1-4178-A988-EAF2D434D8C8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50008F7A-D001-497B-BEDC-8F0E6FE0FDDB}" type="parTrans" cxnId="{77B868C5-79B8-48E1-8655-39B421704537}">
      <dgm:prSet/>
      <dgm:spPr/>
      <dgm:t>
        <a:bodyPr/>
        <a:lstStyle/>
        <a:p>
          <a:endParaRPr lang="en-GB"/>
        </a:p>
      </dgm:t>
    </dgm:pt>
    <dgm:pt modelId="{70625CCE-8333-470E-9028-5D0CE8916CD6}" type="sibTrans" cxnId="{77B868C5-79B8-48E1-8655-39B421704537}">
      <dgm:prSet/>
      <dgm:spPr/>
      <dgm:t>
        <a:bodyPr/>
        <a:lstStyle/>
        <a:p>
          <a:endParaRPr lang="en-GB"/>
        </a:p>
      </dgm:t>
    </dgm:pt>
    <dgm:pt modelId="{BBFE3DDE-8910-4231-9534-346A6AFA3E30}" type="pres">
      <dgm:prSet presAssocID="{D3962804-AB6D-4606-92EF-FEB4FAAEC2D2}" presName="CompostProcess" presStyleCnt="0">
        <dgm:presLayoutVars>
          <dgm:dir/>
          <dgm:resizeHandles val="exact"/>
        </dgm:presLayoutVars>
      </dgm:prSet>
      <dgm:spPr/>
    </dgm:pt>
    <dgm:pt modelId="{FFAE850D-1856-4E50-8398-69FCD29F5AF6}" type="pres">
      <dgm:prSet presAssocID="{D3962804-AB6D-4606-92EF-FEB4FAAEC2D2}" presName="arrow" presStyleLbl="bgShp" presStyleIdx="0" presStyleCnt="1"/>
      <dgm:spPr/>
    </dgm:pt>
    <dgm:pt modelId="{781AC331-5ADD-4650-827C-352E37AD24FB}" type="pres">
      <dgm:prSet presAssocID="{D3962804-AB6D-4606-92EF-FEB4FAAEC2D2}" presName="linearProcess" presStyleCnt="0"/>
      <dgm:spPr/>
    </dgm:pt>
    <dgm:pt modelId="{06080094-A39C-4313-9361-54042673D78A}" type="pres">
      <dgm:prSet presAssocID="{EA2C4AF2-8805-4917-897E-8F33BAE4CEB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5AF8B9-5E91-4919-ADC5-0A737C33DD54}" type="pres">
      <dgm:prSet presAssocID="{8F3CBF29-1643-4C39-B9A8-16A758549830}" presName="sibTrans" presStyleCnt="0"/>
      <dgm:spPr/>
    </dgm:pt>
    <dgm:pt modelId="{2372966D-6857-4C13-B865-72F820DDD7B3}" type="pres">
      <dgm:prSet presAssocID="{E1387E57-C0A2-4477-A9A8-ECD86ABC2B11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A51AD7-F180-45A2-AF4F-ADEA262C7943}" type="pres">
      <dgm:prSet presAssocID="{DC282ABE-CD91-4ECF-9708-1A47AB34A2C3}" presName="sibTrans" presStyleCnt="0"/>
      <dgm:spPr/>
    </dgm:pt>
    <dgm:pt modelId="{CB4BA26D-3267-45EF-A19C-9E6ABA5643A0}" type="pres">
      <dgm:prSet presAssocID="{E35A57E9-AEF1-4178-A988-EAF2D434D8C8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F6E6F55-3333-465F-B059-E8FE12D02360}" type="presOf" srcId="{D3962804-AB6D-4606-92EF-FEB4FAAEC2D2}" destId="{BBFE3DDE-8910-4231-9534-346A6AFA3E30}" srcOrd="0" destOrd="0" presId="urn:microsoft.com/office/officeart/2005/8/layout/hProcess9"/>
    <dgm:cxn modelId="{A8B303A1-207D-48FD-8DE4-EB8C9502BE2A}" srcId="{D3962804-AB6D-4606-92EF-FEB4FAAEC2D2}" destId="{EA2C4AF2-8805-4917-897E-8F33BAE4CEB2}" srcOrd="0" destOrd="0" parTransId="{0FAB1EBB-3ED7-4DD6-A7FF-909C0198335E}" sibTransId="{8F3CBF29-1643-4C39-B9A8-16A758549830}"/>
    <dgm:cxn modelId="{803DE761-3D84-47B8-9EB3-D81772CACD26}" type="presOf" srcId="{E35A57E9-AEF1-4178-A988-EAF2D434D8C8}" destId="{CB4BA26D-3267-45EF-A19C-9E6ABA5643A0}" srcOrd="0" destOrd="0" presId="urn:microsoft.com/office/officeart/2005/8/layout/hProcess9"/>
    <dgm:cxn modelId="{3B648A9D-4778-4C0B-AB7C-484D7460D6B7}" srcId="{D3962804-AB6D-4606-92EF-FEB4FAAEC2D2}" destId="{E1387E57-C0A2-4477-A9A8-ECD86ABC2B11}" srcOrd="1" destOrd="0" parTransId="{40F8A4FA-A924-4B22-AB12-6625FB7624A0}" sibTransId="{DC282ABE-CD91-4ECF-9708-1A47AB34A2C3}"/>
    <dgm:cxn modelId="{77B868C5-79B8-48E1-8655-39B421704537}" srcId="{D3962804-AB6D-4606-92EF-FEB4FAAEC2D2}" destId="{E35A57E9-AEF1-4178-A988-EAF2D434D8C8}" srcOrd="2" destOrd="0" parTransId="{50008F7A-D001-497B-BEDC-8F0E6FE0FDDB}" sibTransId="{70625CCE-8333-470E-9028-5D0CE8916CD6}"/>
    <dgm:cxn modelId="{5ED4019A-B13B-4FED-B197-0B7FC4DBC282}" type="presOf" srcId="{EA2C4AF2-8805-4917-897E-8F33BAE4CEB2}" destId="{06080094-A39C-4313-9361-54042673D78A}" srcOrd="0" destOrd="0" presId="urn:microsoft.com/office/officeart/2005/8/layout/hProcess9"/>
    <dgm:cxn modelId="{319FEB4A-ED54-4393-919B-844A492470DA}" type="presOf" srcId="{E1387E57-C0A2-4477-A9A8-ECD86ABC2B11}" destId="{2372966D-6857-4C13-B865-72F820DDD7B3}" srcOrd="0" destOrd="0" presId="urn:microsoft.com/office/officeart/2005/8/layout/hProcess9"/>
    <dgm:cxn modelId="{F5A93354-FD99-4215-B783-727FF7DCEB7C}" type="presParOf" srcId="{BBFE3DDE-8910-4231-9534-346A6AFA3E30}" destId="{FFAE850D-1856-4E50-8398-69FCD29F5AF6}" srcOrd="0" destOrd="0" presId="urn:microsoft.com/office/officeart/2005/8/layout/hProcess9"/>
    <dgm:cxn modelId="{C08D643E-4CAB-45D4-9F63-95EA6A967931}" type="presParOf" srcId="{BBFE3DDE-8910-4231-9534-346A6AFA3E30}" destId="{781AC331-5ADD-4650-827C-352E37AD24FB}" srcOrd="1" destOrd="0" presId="urn:microsoft.com/office/officeart/2005/8/layout/hProcess9"/>
    <dgm:cxn modelId="{99DFF289-BBF2-4CC2-93E5-FAE007B91B08}" type="presParOf" srcId="{781AC331-5ADD-4650-827C-352E37AD24FB}" destId="{06080094-A39C-4313-9361-54042673D78A}" srcOrd="0" destOrd="0" presId="urn:microsoft.com/office/officeart/2005/8/layout/hProcess9"/>
    <dgm:cxn modelId="{ACF2280A-FD7A-4F8D-A1B7-4D55FE188E90}" type="presParOf" srcId="{781AC331-5ADD-4650-827C-352E37AD24FB}" destId="{FB5AF8B9-5E91-4919-ADC5-0A737C33DD54}" srcOrd="1" destOrd="0" presId="urn:microsoft.com/office/officeart/2005/8/layout/hProcess9"/>
    <dgm:cxn modelId="{6FBEA023-362B-4FF3-915D-DB1FEA13B1D8}" type="presParOf" srcId="{781AC331-5ADD-4650-827C-352E37AD24FB}" destId="{2372966D-6857-4C13-B865-72F820DDD7B3}" srcOrd="2" destOrd="0" presId="urn:microsoft.com/office/officeart/2005/8/layout/hProcess9"/>
    <dgm:cxn modelId="{90277D25-9490-4473-8339-8E8A58E7488E}" type="presParOf" srcId="{781AC331-5ADD-4650-827C-352E37AD24FB}" destId="{D5A51AD7-F180-45A2-AF4F-ADEA262C7943}" srcOrd="3" destOrd="0" presId="urn:microsoft.com/office/officeart/2005/8/layout/hProcess9"/>
    <dgm:cxn modelId="{7D77CF27-5C3A-40D4-8CA3-4EFDCE201BCB}" type="presParOf" srcId="{781AC331-5ADD-4650-827C-352E37AD24FB}" destId="{CB4BA26D-3267-45EF-A19C-9E6ABA5643A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3962804-AB6D-4606-92EF-FEB4FAAEC2D2}" type="doc">
      <dgm:prSet loTypeId="urn:microsoft.com/office/officeart/2005/8/layout/hProcess9" loCatId="process" qsTypeId="urn:microsoft.com/office/officeart/2005/8/quickstyle/simple1" qsCatId="simple" csTypeId="urn:microsoft.com/office/officeart/2005/8/colors/accent1_5" csCatId="accent1" phldr="1"/>
      <dgm:spPr/>
    </dgm:pt>
    <dgm:pt modelId="{EA2C4AF2-8805-4917-897E-8F33BAE4CEB2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0FAB1EBB-3ED7-4DD6-A7FF-909C0198335E}" type="parTrans" cxnId="{A8B303A1-207D-48FD-8DE4-EB8C9502BE2A}">
      <dgm:prSet/>
      <dgm:spPr/>
      <dgm:t>
        <a:bodyPr/>
        <a:lstStyle/>
        <a:p>
          <a:endParaRPr lang="en-GB"/>
        </a:p>
      </dgm:t>
    </dgm:pt>
    <dgm:pt modelId="{8F3CBF29-1643-4C39-B9A8-16A758549830}" type="sibTrans" cxnId="{A8B303A1-207D-48FD-8DE4-EB8C9502BE2A}">
      <dgm:prSet/>
      <dgm:spPr/>
      <dgm:t>
        <a:bodyPr/>
        <a:lstStyle/>
        <a:p>
          <a:endParaRPr lang="en-GB"/>
        </a:p>
      </dgm:t>
    </dgm:pt>
    <dgm:pt modelId="{E1387E57-C0A2-4477-A9A8-ECD86ABC2B11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40F8A4FA-A924-4B22-AB12-6625FB7624A0}" type="parTrans" cxnId="{3B648A9D-4778-4C0B-AB7C-484D7460D6B7}">
      <dgm:prSet/>
      <dgm:spPr/>
      <dgm:t>
        <a:bodyPr/>
        <a:lstStyle/>
        <a:p>
          <a:endParaRPr lang="en-GB"/>
        </a:p>
      </dgm:t>
    </dgm:pt>
    <dgm:pt modelId="{DC282ABE-CD91-4ECF-9708-1A47AB34A2C3}" type="sibTrans" cxnId="{3B648A9D-4778-4C0B-AB7C-484D7460D6B7}">
      <dgm:prSet/>
      <dgm:spPr/>
      <dgm:t>
        <a:bodyPr/>
        <a:lstStyle/>
        <a:p>
          <a:endParaRPr lang="en-GB"/>
        </a:p>
      </dgm:t>
    </dgm:pt>
    <dgm:pt modelId="{E35A57E9-AEF1-4178-A988-EAF2D434D8C8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50008F7A-D001-497B-BEDC-8F0E6FE0FDDB}" type="parTrans" cxnId="{77B868C5-79B8-48E1-8655-39B421704537}">
      <dgm:prSet/>
      <dgm:spPr/>
      <dgm:t>
        <a:bodyPr/>
        <a:lstStyle/>
        <a:p>
          <a:endParaRPr lang="en-GB"/>
        </a:p>
      </dgm:t>
    </dgm:pt>
    <dgm:pt modelId="{70625CCE-8333-470E-9028-5D0CE8916CD6}" type="sibTrans" cxnId="{77B868C5-79B8-48E1-8655-39B421704537}">
      <dgm:prSet/>
      <dgm:spPr/>
      <dgm:t>
        <a:bodyPr/>
        <a:lstStyle/>
        <a:p>
          <a:endParaRPr lang="en-GB"/>
        </a:p>
      </dgm:t>
    </dgm:pt>
    <dgm:pt modelId="{BBFE3DDE-8910-4231-9534-346A6AFA3E30}" type="pres">
      <dgm:prSet presAssocID="{D3962804-AB6D-4606-92EF-FEB4FAAEC2D2}" presName="CompostProcess" presStyleCnt="0">
        <dgm:presLayoutVars>
          <dgm:dir/>
          <dgm:resizeHandles val="exact"/>
        </dgm:presLayoutVars>
      </dgm:prSet>
      <dgm:spPr/>
    </dgm:pt>
    <dgm:pt modelId="{FFAE850D-1856-4E50-8398-69FCD29F5AF6}" type="pres">
      <dgm:prSet presAssocID="{D3962804-AB6D-4606-92EF-FEB4FAAEC2D2}" presName="arrow" presStyleLbl="bgShp" presStyleIdx="0" presStyleCnt="1"/>
      <dgm:spPr/>
    </dgm:pt>
    <dgm:pt modelId="{781AC331-5ADD-4650-827C-352E37AD24FB}" type="pres">
      <dgm:prSet presAssocID="{D3962804-AB6D-4606-92EF-FEB4FAAEC2D2}" presName="linearProcess" presStyleCnt="0"/>
      <dgm:spPr/>
    </dgm:pt>
    <dgm:pt modelId="{06080094-A39C-4313-9361-54042673D78A}" type="pres">
      <dgm:prSet presAssocID="{EA2C4AF2-8805-4917-897E-8F33BAE4CEB2}" presName="textNode" presStyleLbl="node1" presStyleIdx="0" presStyleCnt="3" custScaleX="38151" custScaleY="168063" custLinFactX="-39690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5AF8B9-5E91-4919-ADC5-0A737C33DD54}" type="pres">
      <dgm:prSet presAssocID="{8F3CBF29-1643-4C39-B9A8-16A758549830}" presName="sibTrans" presStyleCnt="0"/>
      <dgm:spPr/>
    </dgm:pt>
    <dgm:pt modelId="{2372966D-6857-4C13-B865-72F820DDD7B3}" type="pres">
      <dgm:prSet presAssocID="{E1387E57-C0A2-4477-A9A8-ECD86ABC2B11}" presName="textNode" presStyleLbl="node1" presStyleIdx="1" presStyleCnt="3" custScaleX="38909" custScaleY="168063" custLinFactNeighborX="-34311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A51AD7-F180-45A2-AF4F-ADEA262C7943}" type="pres">
      <dgm:prSet presAssocID="{DC282ABE-CD91-4ECF-9708-1A47AB34A2C3}" presName="sibTrans" presStyleCnt="0"/>
      <dgm:spPr/>
    </dgm:pt>
    <dgm:pt modelId="{CB4BA26D-3267-45EF-A19C-9E6ABA5643A0}" type="pres">
      <dgm:prSet presAssocID="{E35A57E9-AEF1-4178-A988-EAF2D434D8C8}" presName="textNode" presStyleLbl="node1" presStyleIdx="2" presStyleCnt="3" custScaleX="38734" custScaleY="168063" custLinFactX="16897" custLinFactNeighborX="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8B303A1-207D-48FD-8DE4-EB8C9502BE2A}" srcId="{D3962804-AB6D-4606-92EF-FEB4FAAEC2D2}" destId="{EA2C4AF2-8805-4917-897E-8F33BAE4CEB2}" srcOrd="0" destOrd="0" parTransId="{0FAB1EBB-3ED7-4DD6-A7FF-909C0198335E}" sibTransId="{8F3CBF29-1643-4C39-B9A8-16A758549830}"/>
    <dgm:cxn modelId="{ADF4F2A9-6521-444F-9B1F-E4589D642DD1}" type="presOf" srcId="{E35A57E9-AEF1-4178-A988-EAF2D434D8C8}" destId="{CB4BA26D-3267-45EF-A19C-9E6ABA5643A0}" srcOrd="0" destOrd="0" presId="urn:microsoft.com/office/officeart/2005/8/layout/hProcess9"/>
    <dgm:cxn modelId="{FD073234-ABD2-4C50-9776-F50D88AF873B}" type="presOf" srcId="{EA2C4AF2-8805-4917-897E-8F33BAE4CEB2}" destId="{06080094-A39C-4313-9361-54042673D78A}" srcOrd="0" destOrd="0" presId="urn:microsoft.com/office/officeart/2005/8/layout/hProcess9"/>
    <dgm:cxn modelId="{3B648A9D-4778-4C0B-AB7C-484D7460D6B7}" srcId="{D3962804-AB6D-4606-92EF-FEB4FAAEC2D2}" destId="{E1387E57-C0A2-4477-A9A8-ECD86ABC2B11}" srcOrd="1" destOrd="0" parTransId="{40F8A4FA-A924-4B22-AB12-6625FB7624A0}" sibTransId="{DC282ABE-CD91-4ECF-9708-1A47AB34A2C3}"/>
    <dgm:cxn modelId="{8FFFA1A9-67E6-48CF-AC83-D3E45A4D230F}" type="presOf" srcId="{D3962804-AB6D-4606-92EF-FEB4FAAEC2D2}" destId="{BBFE3DDE-8910-4231-9534-346A6AFA3E30}" srcOrd="0" destOrd="0" presId="urn:microsoft.com/office/officeart/2005/8/layout/hProcess9"/>
    <dgm:cxn modelId="{E60CCAF3-DF0C-4502-A280-1CC5A4DDBE0C}" type="presOf" srcId="{E1387E57-C0A2-4477-A9A8-ECD86ABC2B11}" destId="{2372966D-6857-4C13-B865-72F820DDD7B3}" srcOrd="0" destOrd="0" presId="urn:microsoft.com/office/officeart/2005/8/layout/hProcess9"/>
    <dgm:cxn modelId="{77B868C5-79B8-48E1-8655-39B421704537}" srcId="{D3962804-AB6D-4606-92EF-FEB4FAAEC2D2}" destId="{E35A57E9-AEF1-4178-A988-EAF2D434D8C8}" srcOrd="2" destOrd="0" parTransId="{50008F7A-D001-497B-BEDC-8F0E6FE0FDDB}" sibTransId="{70625CCE-8333-470E-9028-5D0CE8916CD6}"/>
    <dgm:cxn modelId="{8B47EAD7-24EF-4270-B6A4-DBAFF358D8BA}" type="presParOf" srcId="{BBFE3DDE-8910-4231-9534-346A6AFA3E30}" destId="{FFAE850D-1856-4E50-8398-69FCD29F5AF6}" srcOrd="0" destOrd="0" presId="urn:microsoft.com/office/officeart/2005/8/layout/hProcess9"/>
    <dgm:cxn modelId="{D60FAAA2-8DCD-4985-8900-A79A26D93DA7}" type="presParOf" srcId="{BBFE3DDE-8910-4231-9534-346A6AFA3E30}" destId="{781AC331-5ADD-4650-827C-352E37AD24FB}" srcOrd="1" destOrd="0" presId="urn:microsoft.com/office/officeart/2005/8/layout/hProcess9"/>
    <dgm:cxn modelId="{EAF3DCF2-9EC4-4C01-B2EB-CD09213E7701}" type="presParOf" srcId="{781AC331-5ADD-4650-827C-352E37AD24FB}" destId="{06080094-A39C-4313-9361-54042673D78A}" srcOrd="0" destOrd="0" presId="urn:microsoft.com/office/officeart/2005/8/layout/hProcess9"/>
    <dgm:cxn modelId="{1B7F5C08-A87C-438F-B41C-96C7C07F4528}" type="presParOf" srcId="{781AC331-5ADD-4650-827C-352E37AD24FB}" destId="{FB5AF8B9-5E91-4919-ADC5-0A737C33DD54}" srcOrd="1" destOrd="0" presId="urn:microsoft.com/office/officeart/2005/8/layout/hProcess9"/>
    <dgm:cxn modelId="{3CA59E0D-AD10-4F8F-8E5E-6AF0BB2E9076}" type="presParOf" srcId="{781AC331-5ADD-4650-827C-352E37AD24FB}" destId="{2372966D-6857-4C13-B865-72F820DDD7B3}" srcOrd="2" destOrd="0" presId="urn:microsoft.com/office/officeart/2005/8/layout/hProcess9"/>
    <dgm:cxn modelId="{2F1063BA-7986-433C-9572-B5E20F0AF93B}" type="presParOf" srcId="{781AC331-5ADD-4650-827C-352E37AD24FB}" destId="{D5A51AD7-F180-45A2-AF4F-ADEA262C7943}" srcOrd="3" destOrd="0" presId="urn:microsoft.com/office/officeart/2005/8/layout/hProcess9"/>
    <dgm:cxn modelId="{5BC8C772-653A-4605-96B4-85DC14FA4DBF}" type="presParOf" srcId="{781AC331-5ADD-4650-827C-352E37AD24FB}" destId="{CB4BA26D-3267-45EF-A19C-9E6ABA5643A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3962804-AB6D-4606-92EF-FEB4FAAEC2D2}" type="doc">
      <dgm:prSet loTypeId="urn:microsoft.com/office/officeart/2005/8/layout/hProcess9" loCatId="process" qsTypeId="urn:microsoft.com/office/officeart/2005/8/quickstyle/simple1" qsCatId="simple" csTypeId="urn:microsoft.com/office/officeart/2005/8/colors/accent1_5" csCatId="accent1" phldr="1"/>
      <dgm:spPr/>
    </dgm:pt>
    <dgm:pt modelId="{EA2C4AF2-8805-4917-897E-8F33BAE4CEB2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0FAB1EBB-3ED7-4DD6-A7FF-909C0198335E}" type="parTrans" cxnId="{A8B303A1-207D-48FD-8DE4-EB8C9502BE2A}">
      <dgm:prSet/>
      <dgm:spPr/>
      <dgm:t>
        <a:bodyPr/>
        <a:lstStyle/>
        <a:p>
          <a:endParaRPr lang="en-GB"/>
        </a:p>
      </dgm:t>
    </dgm:pt>
    <dgm:pt modelId="{8F3CBF29-1643-4C39-B9A8-16A758549830}" type="sibTrans" cxnId="{A8B303A1-207D-48FD-8DE4-EB8C9502BE2A}">
      <dgm:prSet/>
      <dgm:spPr/>
      <dgm:t>
        <a:bodyPr/>
        <a:lstStyle/>
        <a:p>
          <a:endParaRPr lang="en-GB"/>
        </a:p>
      </dgm:t>
    </dgm:pt>
    <dgm:pt modelId="{E1387E57-C0A2-4477-A9A8-ECD86ABC2B11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40F8A4FA-A924-4B22-AB12-6625FB7624A0}" type="parTrans" cxnId="{3B648A9D-4778-4C0B-AB7C-484D7460D6B7}">
      <dgm:prSet/>
      <dgm:spPr/>
      <dgm:t>
        <a:bodyPr/>
        <a:lstStyle/>
        <a:p>
          <a:endParaRPr lang="en-GB"/>
        </a:p>
      </dgm:t>
    </dgm:pt>
    <dgm:pt modelId="{DC282ABE-CD91-4ECF-9708-1A47AB34A2C3}" type="sibTrans" cxnId="{3B648A9D-4778-4C0B-AB7C-484D7460D6B7}">
      <dgm:prSet/>
      <dgm:spPr/>
      <dgm:t>
        <a:bodyPr/>
        <a:lstStyle/>
        <a:p>
          <a:endParaRPr lang="en-GB"/>
        </a:p>
      </dgm:t>
    </dgm:pt>
    <dgm:pt modelId="{E35A57E9-AEF1-4178-A988-EAF2D434D8C8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50008F7A-D001-497B-BEDC-8F0E6FE0FDDB}" type="parTrans" cxnId="{77B868C5-79B8-48E1-8655-39B421704537}">
      <dgm:prSet/>
      <dgm:spPr/>
      <dgm:t>
        <a:bodyPr/>
        <a:lstStyle/>
        <a:p>
          <a:endParaRPr lang="en-GB"/>
        </a:p>
      </dgm:t>
    </dgm:pt>
    <dgm:pt modelId="{70625CCE-8333-470E-9028-5D0CE8916CD6}" type="sibTrans" cxnId="{77B868C5-79B8-48E1-8655-39B421704537}">
      <dgm:prSet/>
      <dgm:spPr/>
      <dgm:t>
        <a:bodyPr/>
        <a:lstStyle/>
        <a:p>
          <a:endParaRPr lang="en-GB"/>
        </a:p>
      </dgm:t>
    </dgm:pt>
    <dgm:pt modelId="{BBFE3DDE-8910-4231-9534-346A6AFA3E30}" type="pres">
      <dgm:prSet presAssocID="{D3962804-AB6D-4606-92EF-FEB4FAAEC2D2}" presName="CompostProcess" presStyleCnt="0">
        <dgm:presLayoutVars>
          <dgm:dir/>
          <dgm:resizeHandles val="exact"/>
        </dgm:presLayoutVars>
      </dgm:prSet>
      <dgm:spPr/>
    </dgm:pt>
    <dgm:pt modelId="{FFAE850D-1856-4E50-8398-69FCD29F5AF6}" type="pres">
      <dgm:prSet presAssocID="{D3962804-AB6D-4606-92EF-FEB4FAAEC2D2}" presName="arrow" presStyleLbl="bgShp" presStyleIdx="0" presStyleCnt="1"/>
      <dgm:spPr/>
    </dgm:pt>
    <dgm:pt modelId="{781AC331-5ADD-4650-827C-352E37AD24FB}" type="pres">
      <dgm:prSet presAssocID="{D3962804-AB6D-4606-92EF-FEB4FAAEC2D2}" presName="linearProcess" presStyleCnt="0"/>
      <dgm:spPr/>
    </dgm:pt>
    <dgm:pt modelId="{06080094-A39C-4313-9361-54042673D78A}" type="pres">
      <dgm:prSet presAssocID="{EA2C4AF2-8805-4917-897E-8F33BAE4CEB2}" presName="textNode" presStyleLbl="node1" presStyleIdx="0" presStyleCnt="3" custScaleX="38151" custScaleY="168063" custLinFactX="-39690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5AF8B9-5E91-4919-ADC5-0A737C33DD54}" type="pres">
      <dgm:prSet presAssocID="{8F3CBF29-1643-4C39-B9A8-16A758549830}" presName="sibTrans" presStyleCnt="0"/>
      <dgm:spPr/>
    </dgm:pt>
    <dgm:pt modelId="{2372966D-6857-4C13-B865-72F820DDD7B3}" type="pres">
      <dgm:prSet presAssocID="{E1387E57-C0A2-4477-A9A8-ECD86ABC2B11}" presName="textNode" presStyleLbl="node1" presStyleIdx="1" presStyleCnt="3" custScaleX="38909" custScaleY="168063" custLinFactNeighborX="-34311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A51AD7-F180-45A2-AF4F-ADEA262C7943}" type="pres">
      <dgm:prSet presAssocID="{DC282ABE-CD91-4ECF-9708-1A47AB34A2C3}" presName="sibTrans" presStyleCnt="0"/>
      <dgm:spPr/>
    </dgm:pt>
    <dgm:pt modelId="{CB4BA26D-3267-45EF-A19C-9E6ABA5643A0}" type="pres">
      <dgm:prSet presAssocID="{E35A57E9-AEF1-4178-A988-EAF2D434D8C8}" presName="textNode" presStyleLbl="node1" presStyleIdx="2" presStyleCnt="3" custScaleX="38734" custScaleY="168063" custLinFactX="16897" custLinFactNeighborX="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C88CD32-7061-4CBB-B103-DEFF6A697779}" type="presOf" srcId="{E35A57E9-AEF1-4178-A988-EAF2D434D8C8}" destId="{CB4BA26D-3267-45EF-A19C-9E6ABA5643A0}" srcOrd="0" destOrd="0" presId="urn:microsoft.com/office/officeart/2005/8/layout/hProcess9"/>
    <dgm:cxn modelId="{A8B303A1-207D-48FD-8DE4-EB8C9502BE2A}" srcId="{D3962804-AB6D-4606-92EF-FEB4FAAEC2D2}" destId="{EA2C4AF2-8805-4917-897E-8F33BAE4CEB2}" srcOrd="0" destOrd="0" parTransId="{0FAB1EBB-3ED7-4DD6-A7FF-909C0198335E}" sibTransId="{8F3CBF29-1643-4C39-B9A8-16A758549830}"/>
    <dgm:cxn modelId="{78CDB2BB-8096-4DA4-A83A-B277F3080144}" type="presOf" srcId="{D3962804-AB6D-4606-92EF-FEB4FAAEC2D2}" destId="{BBFE3DDE-8910-4231-9534-346A6AFA3E30}" srcOrd="0" destOrd="0" presId="urn:microsoft.com/office/officeart/2005/8/layout/hProcess9"/>
    <dgm:cxn modelId="{3B648A9D-4778-4C0B-AB7C-484D7460D6B7}" srcId="{D3962804-AB6D-4606-92EF-FEB4FAAEC2D2}" destId="{E1387E57-C0A2-4477-A9A8-ECD86ABC2B11}" srcOrd="1" destOrd="0" parTransId="{40F8A4FA-A924-4B22-AB12-6625FB7624A0}" sibTransId="{DC282ABE-CD91-4ECF-9708-1A47AB34A2C3}"/>
    <dgm:cxn modelId="{7050A468-C98B-4098-BF0D-21368D9D5BE6}" type="presOf" srcId="{EA2C4AF2-8805-4917-897E-8F33BAE4CEB2}" destId="{06080094-A39C-4313-9361-54042673D78A}" srcOrd="0" destOrd="0" presId="urn:microsoft.com/office/officeart/2005/8/layout/hProcess9"/>
    <dgm:cxn modelId="{77B868C5-79B8-48E1-8655-39B421704537}" srcId="{D3962804-AB6D-4606-92EF-FEB4FAAEC2D2}" destId="{E35A57E9-AEF1-4178-A988-EAF2D434D8C8}" srcOrd="2" destOrd="0" parTransId="{50008F7A-D001-497B-BEDC-8F0E6FE0FDDB}" sibTransId="{70625CCE-8333-470E-9028-5D0CE8916CD6}"/>
    <dgm:cxn modelId="{B899722A-51C5-4987-8692-8EA65C9298D3}" type="presOf" srcId="{E1387E57-C0A2-4477-A9A8-ECD86ABC2B11}" destId="{2372966D-6857-4C13-B865-72F820DDD7B3}" srcOrd="0" destOrd="0" presId="urn:microsoft.com/office/officeart/2005/8/layout/hProcess9"/>
    <dgm:cxn modelId="{5FB67C09-5D1E-454B-9DA8-11C06C987AD6}" type="presParOf" srcId="{BBFE3DDE-8910-4231-9534-346A6AFA3E30}" destId="{FFAE850D-1856-4E50-8398-69FCD29F5AF6}" srcOrd="0" destOrd="0" presId="urn:microsoft.com/office/officeart/2005/8/layout/hProcess9"/>
    <dgm:cxn modelId="{C7F9DDA0-499D-42DB-A8DE-A4DD95028132}" type="presParOf" srcId="{BBFE3DDE-8910-4231-9534-346A6AFA3E30}" destId="{781AC331-5ADD-4650-827C-352E37AD24FB}" srcOrd="1" destOrd="0" presId="urn:microsoft.com/office/officeart/2005/8/layout/hProcess9"/>
    <dgm:cxn modelId="{84CDC526-9BEC-4E64-ABF5-A867B5D8469F}" type="presParOf" srcId="{781AC331-5ADD-4650-827C-352E37AD24FB}" destId="{06080094-A39C-4313-9361-54042673D78A}" srcOrd="0" destOrd="0" presId="urn:microsoft.com/office/officeart/2005/8/layout/hProcess9"/>
    <dgm:cxn modelId="{10B27B33-BC09-4153-8F24-E26BD5591F29}" type="presParOf" srcId="{781AC331-5ADD-4650-827C-352E37AD24FB}" destId="{FB5AF8B9-5E91-4919-ADC5-0A737C33DD54}" srcOrd="1" destOrd="0" presId="urn:microsoft.com/office/officeart/2005/8/layout/hProcess9"/>
    <dgm:cxn modelId="{4DAC38A6-CF90-4126-86C9-A6E0FCA7F1E5}" type="presParOf" srcId="{781AC331-5ADD-4650-827C-352E37AD24FB}" destId="{2372966D-6857-4C13-B865-72F820DDD7B3}" srcOrd="2" destOrd="0" presId="urn:microsoft.com/office/officeart/2005/8/layout/hProcess9"/>
    <dgm:cxn modelId="{E17E197F-2718-4F5B-B1D5-4329213BFEFA}" type="presParOf" srcId="{781AC331-5ADD-4650-827C-352E37AD24FB}" destId="{D5A51AD7-F180-45A2-AF4F-ADEA262C7943}" srcOrd="3" destOrd="0" presId="urn:microsoft.com/office/officeart/2005/8/layout/hProcess9"/>
    <dgm:cxn modelId="{1E76F115-250E-46DC-B763-EC13FB1B85A2}" type="presParOf" srcId="{781AC331-5ADD-4650-827C-352E37AD24FB}" destId="{CB4BA26D-3267-45EF-A19C-9E6ABA5643A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962804-AB6D-4606-92EF-FEB4FAAEC2D2}" type="doc">
      <dgm:prSet loTypeId="urn:microsoft.com/office/officeart/2005/8/layout/hProcess9" loCatId="process" qsTypeId="urn:microsoft.com/office/officeart/2005/8/quickstyle/simple1" qsCatId="simple" csTypeId="urn:microsoft.com/office/officeart/2005/8/colors/accent1_5" csCatId="accent1" phldr="1"/>
      <dgm:spPr/>
    </dgm:pt>
    <dgm:pt modelId="{EA2C4AF2-8805-4917-897E-8F33BAE4CEB2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0FAB1EBB-3ED7-4DD6-A7FF-909C0198335E}" type="parTrans" cxnId="{A8B303A1-207D-48FD-8DE4-EB8C9502BE2A}">
      <dgm:prSet/>
      <dgm:spPr/>
      <dgm:t>
        <a:bodyPr/>
        <a:lstStyle/>
        <a:p>
          <a:endParaRPr lang="en-GB"/>
        </a:p>
      </dgm:t>
    </dgm:pt>
    <dgm:pt modelId="{8F3CBF29-1643-4C39-B9A8-16A758549830}" type="sibTrans" cxnId="{A8B303A1-207D-48FD-8DE4-EB8C9502BE2A}">
      <dgm:prSet/>
      <dgm:spPr/>
      <dgm:t>
        <a:bodyPr/>
        <a:lstStyle/>
        <a:p>
          <a:endParaRPr lang="en-GB"/>
        </a:p>
      </dgm:t>
    </dgm:pt>
    <dgm:pt modelId="{E1387E57-C0A2-4477-A9A8-ECD86ABC2B11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40F8A4FA-A924-4B22-AB12-6625FB7624A0}" type="parTrans" cxnId="{3B648A9D-4778-4C0B-AB7C-484D7460D6B7}">
      <dgm:prSet/>
      <dgm:spPr/>
      <dgm:t>
        <a:bodyPr/>
        <a:lstStyle/>
        <a:p>
          <a:endParaRPr lang="en-GB"/>
        </a:p>
      </dgm:t>
    </dgm:pt>
    <dgm:pt modelId="{DC282ABE-CD91-4ECF-9708-1A47AB34A2C3}" type="sibTrans" cxnId="{3B648A9D-4778-4C0B-AB7C-484D7460D6B7}">
      <dgm:prSet/>
      <dgm:spPr/>
      <dgm:t>
        <a:bodyPr/>
        <a:lstStyle/>
        <a:p>
          <a:endParaRPr lang="en-GB"/>
        </a:p>
      </dgm:t>
    </dgm:pt>
    <dgm:pt modelId="{E35A57E9-AEF1-4178-A988-EAF2D434D8C8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50008F7A-D001-497B-BEDC-8F0E6FE0FDDB}" type="parTrans" cxnId="{77B868C5-79B8-48E1-8655-39B421704537}">
      <dgm:prSet/>
      <dgm:spPr/>
      <dgm:t>
        <a:bodyPr/>
        <a:lstStyle/>
        <a:p>
          <a:endParaRPr lang="en-GB"/>
        </a:p>
      </dgm:t>
    </dgm:pt>
    <dgm:pt modelId="{70625CCE-8333-470E-9028-5D0CE8916CD6}" type="sibTrans" cxnId="{77B868C5-79B8-48E1-8655-39B421704537}">
      <dgm:prSet/>
      <dgm:spPr/>
      <dgm:t>
        <a:bodyPr/>
        <a:lstStyle/>
        <a:p>
          <a:endParaRPr lang="en-GB"/>
        </a:p>
      </dgm:t>
    </dgm:pt>
    <dgm:pt modelId="{BBFE3DDE-8910-4231-9534-346A6AFA3E30}" type="pres">
      <dgm:prSet presAssocID="{D3962804-AB6D-4606-92EF-FEB4FAAEC2D2}" presName="CompostProcess" presStyleCnt="0">
        <dgm:presLayoutVars>
          <dgm:dir/>
          <dgm:resizeHandles val="exact"/>
        </dgm:presLayoutVars>
      </dgm:prSet>
      <dgm:spPr/>
    </dgm:pt>
    <dgm:pt modelId="{FFAE850D-1856-4E50-8398-69FCD29F5AF6}" type="pres">
      <dgm:prSet presAssocID="{D3962804-AB6D-4606-92EF-FEB4FAAEC2D2}" presName="arrow" presStyleLbl="bgShp" presStyleIdx="0" presStyleCnt="1"/>
      <dgm:spPr/>
    </dgm:pt>
    <dgm:pt modelId="{781AC331-5ADD-4650-827C-352E37AD24FB}" type="pres">
      <dgm:prSet presAssocID="{D3962804-AB6D-4606-92EF-FEB4FAAEC2D2}" presName="linearProcess" presStyleCnt="0"/>
      <dgm:spPr/>
    </dgm:pt>
    <dgm:pt modelId="{06080094-A39C-4313-9361-54042673D78A}" type="pres">
      <dgm:prSet presAssocID="{EA2C4AF2-8805-4917-897E-8F33BAE4CEB2}" presName="textNode" presStyleLbl="node1" presStyleIdx="0" presStyleCnt="3" custScaleX="38151" custScaleY="168063" custLinFactX="-39690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5AF8B9-5E91-4919-ADC5-0A737C33DD54}" type="pres">
      <dgm:prSet presAssocID="{8F3CBF29-1643-4C39-B9A8-16A758549830}" presName="sibTrans" presStyleCnt="0"/>
      <dgm:spPr/>
    </dgm:pt>
    <dgm:pt modelId="{2372966D-6857-4C13-B865-72F820DDD7B3}" type="pres">
      <dgm:prSet presAssocID="{E1387E57-C0A2-4477-A9A8-ECD86ABC2B11}" presName="textNode" presStyleLbl="node1" presStyleIdx="1" presStyleCnt="3" custScaleX="38909" custScaleY="168063" custLinFactNeighborX="-34311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A51AD7-F180-45A2-AF4F-ADEA262C7943}" type="pres">
      <dgm:prSet presAssocID="{DC282ABE-CD91-4ECF-9708-1A47AB34A2C3}" presName="sibTrans" presStyleCnt="0"/>
      <dgm:spPr/>
    </dgm:pt>
    <dgm:pt modelId="{CB4BA26D-3267-45EF-A19C-9E6ABA5643A0}" type="pres">
      <dgm:prSet presAssocID="{E35A57E9-AEF1-4178-A988-EAF2D434D8C8}" presName="textNode" presStyleLbl="node1" presStyleIdx="2" presStyleCnt="3" custScaleX="38734" custScaleY="168063" custLinFactX="16897" custLinFactNeighborX="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37E0576-A1D9-4C7B-884F-D8D141CEE900}" type="presOf" srcId="{E1387E57-C0A2-4477-A9A8-ECD86ABC2B11}" destId="{2372966D-6857-4C13-B865-72F820DDD7B3}" srcOrd="0" destOrd="0" presId="urn:microsoft.com/office/officeart/2005/8/layout/hProcess9"/>
    <dgm:cxn modelId="{FBDAF1BF-59DA-4752-A37F-3B831026B80C}" type="presOf" srcId="{D3962804-AB6D-4606-92EF-FEB4FAAEC2D2}" destId="{BBFE3DDE-8910-4231-9534-346A6AFA3E30}" srcOrd="0" destOrd="0" presId="urn:microsoft.com/office/officeart/2005/8/layout/hProcess9"/>
    <dgm:cxn modelId="{A8B303A1-207D-48FD-8DE4-EB8C9502BE2A}" srcId="{D3962804-AB6D-4606-92EF-FEB4FAAEC2D2}" destId="{EA2C4AF2-8805-4917-897E-8F33BAE4CEB2}" srcOrd="0" destOrd="0" parTransId="{0FAB1EBB-3ED7-4DD6-A7FF-909C0198335E}" sibTransId="{8F3CBF29-1643-4C39-B9A8-16A758549830}"/>
    <dgm:cxn modelId="{3B648A9D-4778-4C0B-AB7C-484D7460D6B7}" srcId="{D3962804-AB6D-4606-92EF-FEB4FAAEC2D2}" destId="{E1387E57-C0A2-4477-A9A8-ECD86ABC2B11}" srcOrd="1" destOrd="0" parTransId="{40F8A4FA-A924-4B22-AB12-6625FB7624A0}" sibTransId="{DC282ABE-CD91-4ECF-9708-1A47AB34A2C3}"/>
    <dgm:cxn modelId="{77B868C5-79B8-48E1-8655-39B421704537}" srcId="{D3962804-AB6D-4606-92EF-FEB4FAAEC2D2}" destId="{E35A57E9-AEF1-4178-A988-EAF2D434D8C8}" srcOrd="2" destOrd="0" parTransId="{50008F7A-D001-497B-BEDC-8F0E6FE0FDDB}" sibTransId="{70625CCE-8333-470E-9028-5D0CE8916CD6}"/>
    <dgm:cxn modelId="{27BE61A2-718C-482A-8A49-32483A1C7BFA}" type="presOf" srcId="{EA2C4AF2-8805-4917-897E-8F33BAE4CEB2}" destId="{06080094-A39C-4313-9361-54042673D78A}" srcOrd="0" destOrd="0" presId="urn:microsoft.com/office/officeart/2005/8/layout/hProcess9"/>
    <dgm:cxn modelId="{03041A50-8607-4A45-89F1-02567F937A15}" type="presOf" srcId="{E35A57E9-AEF1-4178-A988-EAF2D434D8C8}" destId="{CB4BA26D-3267-45EF-A19C-9E6ABA5643A0}" srcOrd="0" destOrd="0" presId="urn:microsoft.com/office/officeart/2005/8/layout/hProcess9"/>
    <dgm:cxn modelId="{3DCB6A35-28F5-4998-98D9-6093620822C0}" type="presParOf" srcId="{BBFE3DDE-8910-4231-9534-346A6AFA3E30}" destId="{FFAE850D-1856-4E50-8398-69FCD29F5AF6}" srcOrd="0" destOrd="0" presId="urn:microsoft.com/office/officeart/2005/8/layout/hProcess9"/>
    <dgm:cxn modelId="{711610DC-B107-4C7E-AC41-B7966A38A59D}" type="presParOf" srcId="{BBFE3DDE-8910-4231-9534-346A6AFA3E30}" destId="{781AC331-5ADD-4650-827C-352E37AD24FB}" srcOrd="1" destOrd="0" presId="urn:microsoft.com/office/officeart/2005/8/layout/hProcess9"/>
    <dgm:cxn modelId="{C293AABA-1B76-48DD-A5A0-83CD692D62BA}" type="presParOf" srcId="{781AC331-5ADD-4650-827C-352E37AD24FB}" destId="{06080094-A39C-4313-9361-54042673D78A}" srcOrd="0" destOrd="0" presId="urn:microsoft.com/office/officeart/2005/8/layout/hProcess9"/>
    <dgm:cxn modelId="{64F19797-4551-4A19-BE42-C54C356F5DA9}" type="presParOf" srcId="{781AC331-5ADD-4650-827C-352E37AD24FB}" destId="{FB5AF8B9-5E91-4919-ADC5-0A737C33DD54}" srcOrd="1" destOrd="0" presId="urn:microsoft.com/office/officeart/2005/8/layout/hProcess9"/>
    <dgm:cxn modelId="{B6398F4A-BC01-400A-8A4E-3D8263262D9F}" type="presParOf" srcId="{781AC331-5ADD-4650-827C-352E37AD24FB}" destId="{2372966D-6857-4C13-B865-72F820DDD7B3}" srcOrd="2" destOrd="0" presId="urn:microsoft.com/office/officeart/2005/8/layout/hProcess9"/>
    <dgm:cxn modelId="{96BFBAE3-CA00-4634-9733-DCDF7BF2A32A}" type="presParOf" srcId="{781AC331-5ADD-4650-827C-352E37AD24FB}" destId="{D5A51AD7-F180-45A2-AF4F-ADEA262C7943}" srcOrd="3" destOrd="0" presId="urn:microsoft.com/office/officeart/2005/8/layout/hProcess9"/>
    <dgm:cxn modelId="{8CDA08A4-FC2C-4157-88F9-15876129EB67}" type="presParOf" srcId="{781AC331-5ADD-4650-827C-352E37AD24FB}" destId="{CB4BA26D-3267-45EF-A19C-9E6ABA5643A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3962804-AB6D-4606-92EF-FEB4FAAEC2D2}" type="doc">
      <dgm:prSet loTypeId="urn:microsoft.com/office/officeart/2005/8/layout/hProcess9" loCatId="process" qsTypeId="urn:microsoft.com/office/officeart/2005/8/quickstyle/simple1" qsCatId="simple" csTypeId="urn:microsoft.com/office/officeart/2005/8/colors/accent1_5" csCatId="accent1" phldr="1"/>
      <dgm:spPr/>
    </dgm:pt>
    <dgm:pt modelId="{EA2C4AF2-8805-4917-897E-8F33BAE4CEB2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0FAB1EBB-3ED7-4DD6-A7FF-909C0198335E}" type="parTrans" cxnId="{A8B303A1-207D-48FD-8DE4-EB8C9502BE2A}">
      <dgm:prSet/>
      <dgm:spPr/>
      <dgm:t>
        <a:bodyPr/>
        <a:lstStyle/>
        <a:p>
          <a:endParaRPr lang="en-GB"/>
        </a:p>
      </dgm:t>
    </dgm:pt>
    <dgm:pt modelId="{8F3CBF29-1643-4C39-B9A8-16A758549830}" type="sibTrans" cxnId="{A8B303A1-207D-48FD-8DE4-EB8C9502BE2A}">
      <dgm:prSet/>
      <dgm:spPr/>
      <dgm:t>
        <a:bodyPr/>
        <a:lstStyle/>
        <a:p>
          <a:endParaRPr lang="en-GB"/>
        </a:p>
      </dgm:t>
    </dgm:pt>
    <dgm:pt modelId="{E1387E57-C0A2-4477-A9A8-ECD86ABC2B11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40F8A4FA-A924-4B22-AB12-6625FB7624A0}" type="parTrans" cxnId="{3B648A9D-4778-4C0B-AB7C-484D7460D6B7}">
      <dgm:prSet/>
      <dgm:spPr/>
      <dgm:t>
        <a:bodyPr/>
        <a:lstStyle/>
        <a:p>
          <a:endParaRPr lang="en-GB"/>
        </a:p>
      </dgm:t>
    </dgm:pt>
    <dgm:pt modelId="{DC282ABE-CD91-4ECF-9708-1A47AB34A2C3}" type="sibTrans" cxnId="{3B648A9D-4778-4C0B-AB7C-484D7460D6B7}">
      <dgm:prSet/>
      <dgm:spPr/>
      <dgm:t>
        <a:bodyPr/>
        <a:lstStyle/>
        <a:p>
          <a:endParaRPr lang="en-GB"/>
        </a:p>
      </dgm:t>
    </dgm:pt>
    <dgm:pt modelId="{E35A57E9-AEF1-4178-A988-EAF2D434D8C8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50008F7A-D001-497B-BEDC-8F0E6FE0FDDB}" type="parTrans" cxnId="{77B868C5-79B8-48E1-8655-39B421704537}">
      <dgm:prSet/>
      <dgm:spPr/>
      <dgm:t>
        <a:bodyPr/>
        <a:lstStyle/>
        <a:p>
          <a:endParaRPr lang="en-GB"/>
        </a:p>
      </dgm:t>
    </dgm:pt>
    <dgm:pt modelId="{70625CCE-8333-470E-9028-5D0CE8916CD6}" type="sibTrans" cxnId="{77B868C5-79B8-48E1-8655-39B421704537}">
      <dgm:prSet/>
      <dgm:spPr/>
      <dgm:t>
        <a:bodyPr/>
        <a:lstStyle/>
        <a:p>
          <a:endParaRPr lang="en-GB"/>
        </a:p>
      </dgm:t>
    </dgm:pt>
    <dgm:pt modelId="{BBFE3DDE-8910-4231-9534-346A6AFA3E30}" type="pres">
      <dgm:prSet presAssocID="{D3962804-AB6D-4606-92EF-FEB4FAAEC2D2}" presName="CompostProcess" presStyleCnt="0">
        <dgm:presLayoutVars>
          <dgm:dir/>
          <dgm:resizeHandles val="exact"/>
        </dgm:presLayoutVars>
      </dgm:prSet>
      <dgm:spPr/>
    </dgm:pt>
    <dgm:pt modelId="{FFAE850D-1856-4E50-8398-69FCD29F5AF6}" type="pres">
      <dgm:prSet presAssocID="{D3962804-AB6D-4606-92EF-FEB4FAAEC2D2}" presName="arrow" presStyleLbl="bgShp" presStyleIdx="0" presStyleCnt="1"/>
      <dgm:spPr/>
    </dgm:pt>
    <dgm:pt modelId="{781AC331-5ADD-4650-827C-352E37AD24FB}" type="pres">
      <dgm:prSet presAssocID="{D3962804-AB6D-4606-92EF-FEB4FAAEC2D2}" presName="linearProcess" presStyleCnt="0"/>
      <dgm:spPr/>
    </dgm:pt>
    <dgm:pt modelId="{06080094-A39C-4313-9361-54042673D78A}" type="pres">
      <dgm:prSet presAssocID="{EA2C4AF2-8805-4917-897E-8F33BAE4CEB2}" presName="textNode" presStyleLbl="node1" presStyleIdx="0" presStyleCnt="3" custScaleX="38151" custScaleY="168063" custLinFactX="-39690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5AF8B9-5E91-4919-ADC5-0A737C33DD54}" type="pres">
      <dgm:prSet presAssocID="{8F3CBF29-1643-4C39-B9A8-16A758549830}" presName="sibTrans" presStyleCnt="0"/>
      <dgm:spPr/>
    </dgm:pt>
    <dgm:pt modelId="{2372966D-6857-4C13-B865-72F820DDD7B3}" type="pres">
      <dgm:prSet presAssocID="{E1387E57-C0A2-4477-A9A8-ECD86ABC2B11}" presName="textNode" presStyleLbl="node1" presStyleIdx="1" presStyleCnt="3" custScaleX="38909" custScaleY="168063" custLinFactNeighborX="-34311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A51AD7-F180-45A2-AF4F-ADEA262C7943}" type="pres">
      <dgm:prSet presAssocID="{DC282ABE-CD91-4ECF-9708-1A47AB34A2C3}" presName="sibTrans" presStyleCnt="0"/>
      <dgm:spPr/>
    </dgm:pt>
    <dgm:pt modelId="{CB4BA26D-3267-45EF-A19C-9E6ABA5643A0}" type="pres">
      <dgm:prSet presAssocID="{E35A57E9-AEF1-4178-A988-EAF2D434D8C8}" presName="textNode" presStyleLbl="node1" presStyleIdx="2" presStyleCnt="3" custScaleX="38734" custScaleY="168063" custLinFactX="16897" custLinFactNeighborX="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8B303A1-207D-48FD-8DE4-EB8C9502BE2A}" srcId="{D3962804-AB6D-4606-92EF-FEB4FAAEC2D2}" destId="{EA2C4AF2-8805-4917-897E-8F33BAE4CEB2}" srcOrd="0" destOrd="0" parTransId="{0FAB1EBB-3ED7-4DD6-A7FF-909C0198335E}" sibTransId="{8F3CBF29-1643-4C39-B9A8-16A758549830}"/>
    <dgm:cxn modelId="{33A2675D-7065-4FB3-9295-87E9B60F8F80}" type="presOf" srcId="{D3962804-AB6D-4606-92EF-FEB4FAAEC2D2}" destId="{BBFE3DDE-8910-4231-9534-346A6AFA3E30}" srcOrd="0" destOrd="0" presId="urn:microsoft.com/office/officeart/2005/8/layout/hProcess9"/>
    <dgm:cxn modelId="{AF0D799B-AFE4-48DA-B8F7-5963157655B8}" type="presOf" srcId="{EA2C4AF2-8805-4917-897E-8F33BAE4CEB2}" destId="{06080094-A39C-4313-9361-54042673D78A}" srcOrd="0" destOrd="0" presId="urn:microsoft.com/office/officeart/2005/8/layout/hProcess9"/>
    <dgm:cxn modelId="{3B648A9D-4778-4C0B-AB7C-484D7460D6B7}" srcId="{D3962804-AB6D-4606-92EF-FEB4FAAEC2D2}" destId="{E1387E57-C0A2-4477-A9A8-ECD86ABC2B11}" srcOrd="1" destOrd="0" parTransId="{40F8A4FA-A924-4B22-AB12-6625FB7624A0}" sibTransId="{DC282ABE-CD91-4ECF-9708-1A47AB34A2C3}"/>
    <dgm:cxn modelId="{77B868C5-79B8-48E1-8655-39B421704537}" srcId="{D3962804-AB6D-4606-92EF-FEB4FAAEC2D2}" destId="{E35A57E9-AEF1-4178-A988-EAF2D434D8C8}" srcOrd="2" destOrd="0" parTransId="{50008F7A-D001-497B-BEDC-8F0E6FE0FDDB}" sibTransId="{70625CCE-8333-470E-9028-5D0CE8916CD6}"/>
    <dgm:cxn modelId="{1A04CD6A-FD64-46C2-8887-BFC4BD1B58DC}" type="presOf" srcId="{E1387E57-C0A2-4477-A9A8-ECD86ABC2B11}" destId="{2372966D-6857-4C13-B865-72F820DDD7B3}" srcOrd="0" destOrd="0" presId="urn:microsoft.com/office/officeart/2005/8/layout/hProcess9"/>
    <dgm:cxn modelId="{07CF3584-83AC-4324-8273-F683B04570A5}" type="presOf" srcId="{E35A57E9-AEF1-4178-A988-EAF2D434D8C8}" destId="{CB4BA26D-3267-45EF-A19C-9E6ABA5643A0}" srcOrd="0" destOrd="0" presId="urn:microsoft.com/office/officeart/2005/8/layout/hProcess9"/>
    <dgm:cxn modelId="{47AB08ED-5832-49EE-8D89-A75945AA8688}" type="presParOf" srcId="{BBFE3DDE-8910-4231-9534-346A6AFA3E30}" destId="{FFAE850D-1856-4E50-8398-69FCD29F5AF6}" srcOrd="0" destOrd="0" presId="urn:microsoft.com/office/officeart/2005/8/layout/hProcess9"/>
    <dgm:cxn modelId="{D18C5DAC-4DB5-4BC0-AD74-67E71E9517D7}" type="presParOf" srcId="{BBFE3DDE-8910-4231-9534-346A6AFA3E30}" destId="{781AC331-5ADD-4650-827C-352E37AD24FB}" srcOrd="1" destOrd="0" presId="urn:microsoft.com/office/officeart/2005/8/layout/hProcess9"/>
    <dgm:cxn modelId="{135A14AF-B82B-4F0F-B5D7-6B36351BE9AF}" type="presParOf" srcId="{781AC331-5ADD-4650-827C-352E37AD24FB}" destId="{06080094-A39C-4313-9361-54042673D78A}" srcOrd="0" destOrd="0" presId="urn:microsoft.com/office/officeart/2005/8/layout/hProcess9"/>
    <dgm:cxn modelId="{8AB29B7D-6207-46E8-8853-9EAC83BF0033}" type="presParOf" srcId="{781AC331-5ADD-4650-827C-352E37AD24FB}" destId="{FB5AF8B9-5E91-4919-ADC5-0A737C33DD54}" srcOrd="1" destOrd="0" presId="urn:microsoft.com/office/officeart/2005/8/layout/hProcess9"/>
    <dgm:cxn modelId="{38094717-4FD9-4500-9E36-17D7039B29E3}" type="presParOf" srcId="{781AC331-5ADD-4650-827C-352E37AD24FB}" destId="{2372966D-6857-4C13-B865-72F820DDD7B3}" srcOrd="2" destOrd="0" presId="urn:microsoft.com/office/officeart/2005/8/layout/hProcess9"/>
    <dgm:cxn modelId="{32008ABE-12E3-4D8C-B6AA-0F5976280FBA}" type="presParOf" srcId="{781AC331-5ADD-4650-827C-352E37AD24FB}" destId="{D5A51AD7-F180-45A2-AF4F-ADEA262C7943}" srcOrd="3" destOrd="0" presId="urn:microsoft.com/office/officeart/2005/8/layout/hProcess9"/>
    <dgm:cxn modelId="{53244B54-882D-46B8-B23C-A272FC89B989}" type="presParOf" srcId="{781AC331-5ADD-4650-827C-352E37AD24FB}" destId="{CB4BA26D-3267-45EF-A19C-9E6ABA5643A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3962804-AB6D-4606-92EF-FEB4FAAEC2D2}" type="doc">
      <dgm:prSet loTypeId="urn:microsoft.com/office/officeart/2005/8/layout/hProcess9" loCatId="process" qsTypeId="urn:microsoft.com/office/officeart/2005/8/quickstyle/simple1" qsCatId="simple" csTypeId="urn:microsoft.com/office/officeart/2005/8/colors/accent1_5" csCatId="accent1" phldr="1"/>
      <dgm:spPr/>
    </dgm:pt>
    <dgm:pt modelId="{EA2C4AF2-8805-4917-897E-8F33BAE4CEB2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0FAB1EBB-3ED7-4DD6-A7FF-909C0198335E}" type="parTrans" cxnId="{A8B303A1-207D-48FD-8DE4-EB8C9502BE2A}">
      <dgm:prSet/>
      <dgm:spPr/>
      <dgm:t>
        <a:bodyPr/>
        <a:lstStyle/>
        <a:p>
          <a:endParaRPr lang="en-GB"/>
        </a:p>
      </dgm:t>
    </dgm:pt>
    <dgm:pt modelId="{8F3CBF29-1643-4C39-B9A8-16A758549830}" type="sibTrans" cxnId="{A8B303A1-207D-48FD-8DE4-EB8C9502BE2A}">
      <dgm:prSet/>
      <dgm:spPr/>
      <dgm:t>
        <a:bodyPr/>
        <a:lstStyle/>
        <a:p>
          <a:endParaRPr lang="en-GB"/>
        </a:p>
      </dgm:t>
    </dgm:pt>
    <dgm:pt modelId="{E1387E57-C0A2-4477-A9A8-ECD86ABC2B11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40F8A4FA-A924-4B22-AB12-6625FB7624A0}" type="parTrans" cxnId="{3B648A9D-4778-4C0B-AB7C-484D7460D6B7}">
      <dgm:prSet/>
      <dgm:spPr/>
      <dgm:t>
        <a:bodyPr/>
        <a:lstStyle/>
        <a:p>
          <a:endParaRPr lang="en-GB"/>
        </a:p>
      </dgm:t>
    </dgm:pt>
    <dgm:pt modelId="{DC282ABE-CD91-4ECF-9708-1A47AB34A2C3}" type="sibTrans" cxnId="{3B648A9D-4778-4C0B-AB7C-484D7460D6B7}">
      <dgm:prSet/>
      <dgm:spPr/>
      <dgm:t>
        <a:bodyPr/>
        <a:lstStyle/>
        <a:p>
          <a:endParaRPr lang="en-GB"/>
        </a:p>
      </dgm:t>
    </dgm:pt>
    <dgm:pt modelId="{E35A57E9-AEF1-4178-A988-EAF2D434D8C8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50008F7A-D001-497B-BEDC-8F0E6FE0FDDB}" type="parTrans" cxnId="{77B868C5-79B8-48E1-8655-39B421704537}">
      <dgm:prSet/>
      <dgm:spPr/>
      <dgm:t>
        <a:bodyPr/>
        <a:lstStyle/>
        <a:p>
          <a:endParaRPr lang="en-GB"/>
        </a:p>
      </dgm:t>
    </dgm:pt>
    <dgm:pt modelId="{70625CCE-8333-470E-9028-5D0CE8916CD6}" type="sibTrans" cxnId="{77B868C5-79B8-48E1-8655-39B421704537}">
      <dgm:prSet/>
      <dgm:spPr/>
      <dgm:t>
        <a:bodyPr/>
        <a:lstStyle/>
        <a:p>
          <a:endParaRPr lang="en-GB"/>
        </a:p>
      </dgm:t>
    </dgm:pt>
    <dgm:pt modelId="{BBFE3DDE-8910-4231-9534-346A6AFA3E30}" type="pres">
      <dgm:prSet presAssocID="{D3962804-AB6D-4606-92EF-FEB4FAAEC2D2}" presName="CompostProcess" presStyleCnt="0">
        <dgm:presLayoutVars>
          <dgm:dir/>
          <dgm:resizeHandles val="exact"/>
        </dgm:presLayoutVars>
      </dgm:prSet>
      <dgm:spPr/>
    </dgm:pt>
    <dgm:pt modelId="{FFAE850D-1856-4E50-8398-69FCD29F5AF6}" type="pres">
      <dgm:prSet presAssocID="{D3962804-AB6D-4606-92EF-FEB4FAAEC2D2}" presName="arrow" presStyleLbl="bgShp" presStyleIdx="0" presStyleCnt="1"/>
      <dgm:spPr/>
    </dgm:pt>
    <dgm:pt modelId="{781AC331-5ADD-4650-827C-352E37AD24FB}" type="pres">
      <dgm:prSet presAssocID="{D3962804-AB6D-4606-92EF-FEB4FAAEC2D2}" presName="linearProcess" presStyleCnt="0"/>
      <dgm:spPr/>
    </dgm:pt>
    <dgm:pt modelId="{06080094-A39C-4313-9361-54042673D78A}" type="pres">
      <dgm:prSet presAssocID="{EA2C4AF2-8805-4917-897E-8F33BAE4CEB2}" presName="textNode" presStyleLbl="node1" presStyleIdx="0" presStyleCnt="3" custScaleX="38151" custScaleY="168063" custLinFactX="-39690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5AF8B9-5E91-4919-ADC5-0A737C33DD54}" type="pres">
      <dgm:prSet presAssocID="{8F3CBF29-1643-4C39-B9A8-16A758549830}" presName="sibTrans" presStyleCnt="0"/>
      <dgm:spPr/>
    </dgm:pt>
    <dgm:pt modelId="{2372966D-6857-4C13-B865-72F820DDD7B3}" type="pres">
      <dgm:prSet presAssocID="{E1387E57-C0A2-4477-A9A8-ECD86ABC2B11}" presName="textNode" presStyleLbl="node1" presStyleIdx="1" presStyleCnt="3" custScaleX="38909" custScaleY="168063" custLinFactNeighborX="-34311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A51AD7-F180-45A2-AF4F-ADEA262C7943}" type="pres">
      <dgm:prSet presAssocID="{DC282ABE-CD91-4ECF-9708-1A47AB34A2C3}" presName="sibTrans" presStyleCnt="0"/>
      <dgm:spPr/>
    </dgm:pt>
    <dgm:pt modelId="{CB4BA26D-3267-45EF-A19C-9E6ABA5643A0}" type="pres">
      <dgm:prSet presAssocID="{E35A57E9-AEF1-4178-A988-EAF2D434D8C8}" presName="textNode" presStyleLbl="node1" presStyleIdx="2" presStyleCnt="3" custScaleX="38734" custScaleY="168063" custLinFactX="16897" custLinFactNeighborX="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03CB74F-28C6-4A03-9E73-2038CD5C0D00}" type="presOf" srcId="{E35A57E9-AEF1-4178-A988-EAF2D434D8C8}" destId="{CB4BA26D-3267-45EF-A19C-9E6ABA5643A0}" srcOrd="0" destOrd="0" presId="urn:microsoft.com/office/officeart/2005/8/layout/hProcess9"/>
    <dgm:cxn modelId="{A8B303A1-207D-48FD-8DE4-EB8C9502BE2A}" srcId="{D3962804-AB6D-4606-92EF-FEB4FAAEC2D2}" destId="{EA2C4AF2-8805-4917-897E-8F33BAE4CEB2}" srcOrd="0" destOrd="0" parTransId="{0FAB1EBB-3ED7-4DD6-A7FF-909C0198335E}" sibTransId="{8F3CBF29-1643-4C39-B9A8-16A758549830}"/>
    <dgm:cxn modelId="{2394FD27-19D9-4012-AE3D-3007FDE3CBA3}" type="presOf" srcId="{EA2C4AF2-8805-4917-897E-8F33BAE4CEB2}" destId="{06080094-A39C-4313-9361-54042673D78A}" srcOrd="0" destOrd="0" presId="urn:microsoft.com/office/officeart/2005/8/layout/hProcess9"/>
    <dgm:cxn modelId="{3B648A9D-4778-4C0B-AB7C-484D7460D6B7}" srcId="{D3962804-AB6D-4606-92EF-FEB4FAAEC2D2}" destId="{E1387E57-C0A2-4477-A9A8-ECD86ABC2B11}" srcOrd="1" destOrd="0" parTransId="{40F8A4FA-A924-4B22-AB12-6625FB7624A0}" sibTransId="{DC282ABE-CD91-4ECF-9708-1A47AB34A2C3}"/>
    <dgm:cxn modelId="{77B868C5-79B8-48E1-8655-39B421704537}" srcId="{D3962804-AB6D-4606-92EF-FEB4FAAEC2D2}" destId="{E35A57E9-AEF1-4178-A988-EAF2D434D8C8}" srcOrd="2" destOrd="0" parTransId="{50008F7A-D001-497B-BEDC-8F0E6FE0FDDB}" sibTransId="{70625CCE-8333-470E-9028-5D0CE8916CD6}"/>
    <dgm:cxn modelId="{253B9FC0-6E7F-479B-857A-E9397DB7B595}" type="presOf" srcId="{D3962804-AB6D-4606-92EF-FEB4FAAEC2D2}" destId="{BBFE3DDE-8910-4231-9534-346A6AFA3E30}" srcOrd="0" destOrd="0" presId="urn:microsoft.com/office/officeart/2005/8/layout/hProcess9"/>
    <dgm:cxn modelId="{32334C47-581D-43B4-B912-25D6020B0DA0}" type="presOf" srcId="{E1387E57-C0A2-4477-A9A8-ECD86ABC2B11}" destId="{2372966D-6857-4C13-B865-72F820DDD7B3}" srcOrd="0" destOrd="0" presId="urn:microsoft.com/office/officeart/2005/8/layout/hProcess9"/>
    <dgm:cxn modelId="{64BE8598-528F-48F2-8E81-56601D2D31A9}" type="presParOf" srcId="{BBFE3DDE-8910-4231-9534-346A6AFA3E30}" destId="{FFAE850D-1856-4E50-8398-69FCD29F5AF6}" srcOrd="0" destOrd="0" presId="urn:microsoft.com/office/officeart/2005/8/layout/hProcess9"/>
    <dgm:cxn modelId="{EE17DE07-CC9E-474A-9B45-A208F2D29DDA}" type="presParOf" srcId="{BBFE3DDE-8910-4231-9534-346A6AFA3E30}" destId="{781AC331-5ADD-4650-827C-352E37AD24FB}" srcOrd="1" destOrd="0" presId="urn:microsoft.com/office/officeart/2005/8/layout/hProcess9"/>
    <dgm:cxn modelId="{BCD52FAC-43D9-4E35-8920-AAB42C8728E6}" type="presParOf" srcId="{781AC331-5ADD-4650-827C-352E37AD24FB}" destId="{06080094-A39C-4313-9361-54042673D78A}" srcOrd="0" destOrd="0" presId="urn:microsoft.com/office/officeart/2005/8/layout/hProcess9"/>
    <dgm:cxn modelId="{FBFFF5AB-12A2-4142-9AE1-BC28EA5091AF}" type="presParOf" srcId="{781AC331-5ADD-4650-827C-352E37AD24FB}" destId="{FB5AF8B9-5E91-4919-ADC5-0A737C33DD54}" srcOrd="1" destOrd="0" presId="urn:microsoft.com/office/officeart/2005/8/layout/hProcess9"/>
    <dgm:cxn modelId="{34116538-ABA1-4146-8FD0-3327E06A75DD}" type="presParOf" srcId="{781AC331-5ADD-4650-827C-352E37AD24FB}" destId="{2372966D-6857-4C13-B865-72F820DDD7B3}" srcOrd="2" destOrd="0" presId="urn:microsoft.com/office/officeart/2005/8/layout/hProcess9"/>
    <dgm:cxn modelId="{C0ED9BB8-896E-4DF3-B010-D05CEF590D48}" type="presParOf" srcId="{781AC331-5ADD-4650-827C-352E37AD24FB}" destId="{D5A51AD7-F180-45A2-AF4F-ADEA262C7943}" srcOrd="3" destOrd="0" presId="urn:microsoft.com/office/officeart/2005/8/layout/hProcess9"/>
    <dgm:cxn modelId="{D504392D-3BDB-4C1B-96AC-511D523F0250}" type="presParOf" srcId="{781AC331-5ADD-4650-827C-352E37AD24FB}" destId="{CB4BA26D-3267-45EF-A19C-9E6ABA5643A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3962804-AB6D-4606-92EF-FEB4FAAEC2D2}" type="doc">
      <dgm:prSet loTypeId="urn:microsoft.com/office/officeart/2005/8/layout/hProcess9" loCatId="process" qsTypeId="urn:microsoft.com/office/officeart/2005/8/quickstyle/simple1" qsCatId="simple" csTypeId="urn:microsoft.com/office/officeart/2005/8/colors/accent1_5" csCatId="accent1" phldr="1"/>
      <dgm:spPr/>
    </dgm:pt>
    <dgm:pt modelId="{EA2C4AF2-8805-4917-897E-8F33BAE4CEB2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0FAB1EBB-3ED7-4DD6-A7FF-909C0198335E}" type="parTrans" cxnId="{A8B303A1-207D-48FD-8DE4-EB8C9502BE2A}">
      <dgm:prSet/>
      <dgm:spPr/>
      <dgm:t>
        <a:bodyPr/>
        <a:lstStyle/>
        <a:p>
          <a:endParaRPr lang="en-GB"/>
        </a:p>
      </dgm:t>
    </dgm:pt>
    <dgm:pt modelId="{8F3CBF29-1643-4C39-B9A8-16A758549830}" type="sibTrans" cxnId="{A8B303A1-207D-48FD-8DE4-EB8C9502BE2A}">
      <dgm:prSet/>
      <dgm:spPr/>
      <dgm:t>
        <a:bodyPr/>
        <a:lstStyle/>
        <a:p>
          <a:endParaRPr lang="en-GB"/>
        </a:p>
      </dgm:t>
    </dgm:pt>
    <dgm:pt modelId="{E1387E57-C0A2-4477-A9A8-ECD86ABC2B11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40F8A4FA-A924-4B22-AB12-6625FB7624A0}" type="parTrans" cxnId="{3B648A9D-4778-4C0B-AB7C-484D7460D6B7}">
      <dgm:prSet/>
      <dgm:spPr/>
      <dgm:t>
        <a:bodyPr/>
        <a:lstStyle/>
        <a:p>
          <a:endParaRPr lang="en-GB"/>
        </a:p>
      </dgm:t>
    </dgm:pt>
    <dgm:pt modelId="{DC282ABE-CD91-4ECF-9708-1A47AB34A2C3}" type="sibTrans" cxnId="{3B648A9D-4778-4C0B-AB7C-484D7460D6B7}">
      <dgm:prSet/>
      <dgm:spPr/>
      <dgm:t>
        <a:bodyPr/>
        <a:lstStyle/>
        <a:p>
          <a:endParaRPr lang="en-GB"/>
        </a:p>
      </dgm:t>
    </dgm:pt>
    <dgm:pt modelId="{E35A57E9-AEF1-4178-A988-EAF2D434D8C8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50008F7A-D001-497B-BEDC-8F0E6FE0FDDB}" type="parTrans" cxnId="{77B868C5-79B8-48E1-8655-39B421704537}">
      <dgm:prSet/>
      <dgm:spPr/>
      <dgm:t>
        <a:bodyPr/>
        <a:lstStyle/>
        <a:p>
          <a:endParaRPr lang="en-GB"/>
        </a:p>
      </dgm:t>
    </dgm:pt>
    <dgm:pt modelId="{70625CCE-8333-470E-9028-5D0CE8916CD6}" type="sibTrans" cxnId="{77B868C5-79B8-48E1-8655-39B421704537}">
      <dgm:prSet/>
      <dgm:spPr/>
      <dgm:t>
        <a:bodyPr/>
        <a:lstStyle/>
        <a:p>
          <a:endParaRPr lang="en-GB"/>
        </a:p>
      </dgm:t>
    </dgm:pt>
    <dgm:pt modelId="{BBFE3DDE-8910-4231-9534-346A6AFA3E30}" type="pres">
      <dgm:prSet presAssocID="{D3962804-AB6D-4606-92EF-FEB4FAAEC2D2}" presName="CompostProcess" presStyleCnt="0">
        <dgm:presLayoutVars>
          <dgm:dir/>
          <dgm:resizeHandles val="exact"/>
        </dgm:presLayoutVars>
      </dgm:prSet>
      <dgm:spPr/>
    </dgm:pt>
    <dgm:pt modelId="{FFAE850D-1856-4E50-8398-69FCD29F5AF6}" type="pres">
      <dgm:prSet presAssocID="{D3962804-AB6D-4606-92EF-FEB4FAAEC2D2}" presName="arrow" presStyleLbl="bgShp" presStyleIdx="0" presStyleCnt="1"/>
      <dgm:spPr/>
    </dgm:pt>
    <dgm:pt modelId="{781AC331-5ADD-4650-827C-352E37AD24FB}" type="pres">
      <dgm:prSet presAssocID="{D3962804-AB6D-4606-92EF-FEB4FAAEC2D2}" presName="linearProcess" presStyleCnt="0"/>
      <dgm:spPr/>
    </dgm:pt>
    <dgm:pt modelId="{06080094-A39C-4313-9361-54042673D78A}" type="pres">
      <dgm:prSet presAssocID="{EA2C4AF2-8805-4917-897E-8F33BAE4CEB2}" presName="textNode" presStyleLbl="node1" presStyleIdx="0" presStyleCnt="3" custScaleX="38151" custScaleY="168063" custLinFactX="-39690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5AF8B9-5E91-4919-ADC5-0A737C33DD54}" type="pres">
      <dgm:prSet presAssocID="{8F3CBF29-1643-4C39-B9A8-16A758549830}" presName="sibTrans" presStyleCnt="0"/>
      <dgm:spPr/>
    </dgm:pt>
    <dgm:pt modelId="{2372966D-6857-4C13-B865-72F820DDD7B3}" type="pres">
      <dgm:prSet presAssocID="{E1387E57-C0A2-4477-A9A8-ECD86ABC2B11}" presName="textNode" presStyleLbl="node1" presStyleIdx="1" presStyleCnt="3" custScaleX="38909" custScaleY="168063" custLinFactNeighborX="-34311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A51AD7-F180-45A2-AF4F-ADEA262C7943}" type="pres">
      <dgm:prSet presAssocID="{DC282ABE-CD91-4ECF-9708-1A47AB34A2C3}" presName="sibTrans" presStyleCnt="0"/>
      <dgm:spPr/>
    </dgm:pt>
    <dgm:pt modelId="{CB4BA26D-3267-45EF-A19C-9E6ABA5643A0}" type="pres">
      <dgm:prSet presAssocID="{E35A57E9-AEF1-4178-A988-EAF2D434D8C8}" presName="textNode" presStyleLbl="node1" presStyleIdx="2" presStyleCnt="3" custScaleX="38734" custScaleY="168063" custLinFactX="16897" custLinFactNeighborX="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8B303A1-207D-48FD-8DE4-EB8C9502BE2A}" srcId="{D3962804-AB6D-4606-92EF-FEB4FAAEC2D2}" destId="{EA2C4AF2-8805-4917-897E-8F33BAE4CEB2}" srcOrd="0" destOrd="0" parTransId="{0FAB1EBB-3ED7-4DD6-A7FF-909C0198335E}" sibTransId="{8F3CBF29-1643-4C39-B9A8-16A758549830}"/>
    <dgm:cxn modelId="{56908FBB-E766-4F35-A667-A0F26560CDAA}" type="presOf" srcId="{E35A57E9-AEF1-4178-A988-EAF2D434D8C8}" destId="{CB4BA26D-3267-45EF-A19C-9E6ABA5643A0}" srcOrd="0" destOrd="0" presId="urn:microsoft.com/office/officeart/2005/8/layout/hProcess9"/>
    <dgm:cxn modelId="{4E7D82ED-A308-4E45-AD3D-EF4371BA2C41}" type="presOf" srcId="{EA2C4AF2-8805-4917-897E-8F33BAE4CEB2}" destId="{06080094-A39C-4313-9361-54042673D78A}" srcOrd="0" destOrd="0" presId="urn:microsoft.com/office/officeart/2005/8/layout/hProcess9"/>
    <dgm:cxn modelId="{3B648A9D-4778-4C0B-AB7C-484D7460D6B7}" srcId="{D3962804-AB6D-4606-92EF-FEB4FAAEC2D2}" destId="{E1387E57-C0A2-4477-A9A8-ECD86ABC2B11}" srcOrd="1" destOrd="0" parTransId="{40F8A4FA-A924-4B22-AB12-6625FB7624A0}" sibTransId="{DC282ABE-CD91-4ECF-9708-1A47AB34A2C3}"/>
    <dgm:cxn modelId="{77B868C5-79B8-48E1-8655-39B421704537}" srcId="{D3962804-AB6D-4606-92EF-FEB4FAAEC2D2}" destId="{E35A57E9-AEF1-4178-A988-EAF2D434D8C8}" srcOrd="2" destOrd="0" parTransId="{50008F7A-D001-497B-BEDC-8F0E6FE0FDDB}" sibTransId="{70625CCE-8333-470E-9028-5D0CE8916CD6}"/>
    <dgm:cxn modelId="{81435D71-6109-491B-9F4D-A5AD44CD508E}" type="presOf" srcId="{E1387E57-C0A2-4477-A9A8-ECD86ABC2B11}" destId="{2372966D-6857-4C13-B865-72F820DDD7B3}" srcOrd="0" destOrd="0" presId="urn:microsoft.com/office/officeart/2005/8/layout/hProcess9"/>
    <dgm:cxn modelId="{00D4A0FE-8950-409B-BBD6-4C84D34111C5}" type="presOf" srcId="{D3962804-AB6D-4606-92EF-FEB4FAAEC2D2}" destId="{BBFE3DDE-8910-4231-9534-346A6AFA3E30}" srcOrd="0" destOrd="0" presId="urn:microsoft.com/office/officeart/2005/8/layout/hProcess9"/>
    <dgm:cxn modelId="{DA1E2056-E3F7-4229-97B3-FFF58B09C171}" type="presParOf" srcId="{BBFE3DDE-8910-4231-9534-346A6AFA3E30}" destId="{FFAE850D-1856-4E50-8398-69FCD29F5AF6}" srcOrd="0" destOrd="0" presId="urn:microsoft.com/office/officeart/2005/8/layout/hProcess9"/>
    <dgm:cxn modelId="{27DF4949-5CB3-46A1-908A-A623C57CCC5F}" type="presParOf" srcId="{BBFE3DDE-8910-4231-9534-346A6AFA3E30}" destId="{781AC331-5ADD-4650-827C-352E37AD24FB}" srcOrd="1" destOrd="0" presId="urn:microsoft.com/office/officeart/2005/8/layout/hProcess9"/>
    <dgm:cxn modelId="{EE2C882D-D1F5-4BC3-AB5D-7FDD576C027D}" type="presParOf" srcId="{781AC331-5ADD-4650-827C-352E37AD24FB}" destId="{06080094-A39C-4313-9361-54042673D78A}" srcOrd="0" destOrd="0" presId="urn:microsoft.com/office/officeart/2005/8/layout/hProcess9"/>
    <dgm:cxn modelId="{A0F8F03C-EDE7-4543-B64D-C1C92D219178}" type="presParOf" srcId="{781AC331-5ADD-4650-827C-352E37AD24FB}" destId="{FB5AF8B9-5E91-4919-ADC5-0A737C33DD54}" srcOrd="1" destOrd="0" presId="urn:microsoft.com/office/officeart/2005/8/layout/hProcess9"/>
    <dgm:cxn modelId="{D742F76A-AA82-42A7-9271-06DB2EA21D37}" type="presParOf" srcId="{781AC331-5ADD-4650-827C-352E37AD24FB}" destId="{2372966D-6857-4C13-B865-72F820DDD7B3}" srcOrd="2" destOrd="0" presId="urn:microsoft.com/office/officeart/2005/8/layout/hProcess9"/>
    <dgm:cxn modelId="{1AE78690-C745-4321-8B7F-2FDD40A0C51A}" type="presParOf" srcId="{781AC331-5ADD-4650-827C-352E37AD24FB}" destId="{D5A51AD7-F180-45A2-AF4F-ADEA262C7943}" srcOrd="3" destOrd="0" presId="urn:microsoft.com/office/officeart/2005/8/layout/hProcess9"/>
    <dgm:cxn modelId="{2FCBED63-9156-4E56-BF28-86A8527EC58F}" type="presParOf" srcId="{781AC331-5ADD-4650-827C-352E37AD24FB}" destId="{CB4BA26D-3267-45EF-A19C-9E6ABA5643A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3962804-AB6D-4606-92EF-FEB4FAAEC2D2}" type="doc">
      <dgm:prSet loTypeId="urn:microsoft.com/office/officeart/2005/8/layout/hProcess9" loCatId="process" qsTypeId="urn:microsoft.com/office/officeart/2005/8/quickstyle/simple1" qsCatId="simple" csTypeId="urn:microsoft.com/office/officeart/2005/8/colors/accent1_5" csCatId="accent1" phldr="1"/>
      <dgm:spPr/>
    </dgm:pt>
    <dgm:pt modelId="{EA2C4AF2-8805-4917-897E-8F33BAE4CEB2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0FAB1EBB-3ED7-4DD6-A7FF-909C0198335E}" type="parTrans" cxnId="{A8B303A1-207D-48FD-8DE4-EB8C9502BE2A}">
      <dgm:prSet/>
      <dgm:spPr/>
      <dgm:t>
        <a:bodyPr/>
        <a:lstStyle/>
        <a:p>
          <a:endParaRPr lang="en-GB"/>
        </a:p>
      </dgm:t>
    </dgm:pt>
    <dgm:pt modelId="{8F3CBF29-1643-4C39-B9A8-16A758549830}" type="sibTrans" cxnId="{A8B303A1-207D-48FD-8DE4-EB8C9502BE2A}">
      <dgm:prSet/>
      <dgm:spPr/>
      <dgm:t>
        <a:bodyPr/>
        <a:lstStyle/>
        <a:p>
          <a:endParaRPr lang="en-GB"/>
        </a:p>
      </dgm:t>
    </dgm:pt>
    <dgm:pt modelId="{E1387E57-C0A2-4477-A9A8-ECD86ABC2B11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 dirty="0"/>
        </a:p>
      </dgm:t>
    </dgm:pt>
    <dgm:pt modelId="{40F8A4FA-A924-4B22-AB12-6625FB7624A0}" type="parTrans" cxnId="{3B648A9D-4778-4C0B-AB7C-484D7460D6B7}">
      <dgm:prSet/>
      <dgm:spPr/>
      <dgm:t>
        <a:bodyPr/>
        <a:lstStyle/>
        <a:p>
          <a:endParaRPr lang="en-GB"/>
        </a:p>
      </dgm:t>
    </dgm:pt>
    <dgm:pt modelId="{DC282ABE-CD91-4ECF-9708-1A47AB34A2C3}" type="sibTrans" cxnId="{3B648A9D-4778-4C0B-AB7C-484D7460D6B7}">
      <dgm:prSet/>
      <dgm:spPr/>
      <dgm:t>
        <a:bodyPr/>
        <a:lstStyle/>
        <a:p>
          <a:endParaRPr lang="en-GB"/>
        </a:p>
      </dgm:t>
    </dgm:pt>
    <dgm:pt modelId="{E35A57E9-AEF1-4178-A988-EAF2D434D8C8}">
      <dgm:prSet phldrT="[Text]" phldr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GB"/>
        </a:p>
      </dgm:t>
    </dgm:pt>
    <dgm:pt modelId="{50008F7A-D001-497B-BEDC-8F0E6FE0FDDB}" type="parTrans" cxnId="{77B868C5-79B8-48E1-8655-39B421704537}">
      <dgm:prSet/>
      <dgm:spPr/>
      <dgm:t>
        <a:bodyPr/>
        <a:lstStyle/>
        <a:p>
          <a:endParaRPr lang="en-GB"/>
        </a:p>
      </dgm:t>
    </dgm:pt>
    <dgm:pt modelId="{70625CCE-8333-470E-9028-5D0CE8916CD6}" type="sibTrans" cxnId="{77B868C5-79B8-48E1-8655-39B421704537}">
      <dgm:prSet/>
      <dgm:spPr/>
      <dgm:t>
        <a:bodyPr/>
        <a:lstStyle/>
        <a:p>
          <a:endParaRPr lang="en-GB"/>
        </a:p>
      </dgm:t>
    </dgm:pt>
    <dgm:pt modelId="{BBFE3DDE-8910-4231-9534-346A6AFA3E30}" type="pres">
      <dgm:prSet presAssocID="{D3962804-AB6D-4606-92EF-FEB4FAAEC2D2}" presName="CompostProcess" presStyleCnt="0">
        <dgm:presLayoutVars>
          <dgm:dir/>
          <dgm:resizeHandles val="exact"/>
        </dgm:presLayoutVars>
      </dgm:prSet>
      <dgm:spPr/>
    </dgm:pt>
    <dgm:pt modelId="{FFAE850D-1856-4E50-8398-69FCD29F5AF6}" type="pres">
      <dgm:prSet presAssocID="{D3962804-AB6D-4606-92EF-FEB4FAAEC2D2}" presName="arrow" presStyleLbl="bgShp" presStyleIdx="0" presStyleCnt="1"/>
      <dgm:spPr/>
    </dgm:pt>
    <dgm:pt modelId="{781AC331-5ADD-4650-827C-352E37AD24FB}" type="pres">
      <dgm:prSet presAssocID="{D3962804-AB6D-4606-92EF-FEB4FAAEC2D2}" presName="linearProcess" presStyleCnt="0"/>
      <dgm:spPr/>
    </dgm:pt>
    <dgm:pt modelId="{06080094-A39C-4313-9361-54042673D78A}" type="pres">
      <dgm:prSet presAssocID="{EA2C4AF2-8805-4917-897E-8F33BAE4CEB2}" presName="textNode" presStyleLbl="node1" presStyleIdx="0" presStyleCnt="3" custScaleX="38151" custScaleY="168063" custLinFactX="-39690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B5AF8B9-5E91-4919-ADC5-0A737C33DD54}" type="pres">
      <dgm:prSet presAssocID="{8F3CBF29-1643-4C39-B9A8-16A758549830}" presName="sibTrans" presStyleCnt="0"/>
      <dgm:spPr/>
    </dgm:pt>
    <dgm:pt modelId="{2372966D-6857-4C13-B865-72F820DDD7B3}" type="pres">
      <dgm:prSet presAssocID="{E1387E57-C0A2-4477-A9A8-ECD86ABC2B11}" presName="textNode" presStyleLbl="node1" presStyleIdx="1" presStyleCnt="3" custScaleX="38909" custScaleY="168063" custLinFactNeighborX="-34311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A51AD7-F180-45A2-AF4F-ADEA262C7943}" type="pres">
      <dgm:prSet presAssocID="{DC282ABE-CD91-4ECF-9708-1A47AB34A2C3}" presName="sibTrans" presStyleCnt="0"/>
      <dgm:spPr/>
    </dgm:pt>
    <dgm:pt modelId="{CB4BA26D-3267-45EF-A19C-9E6ABA5643A0}" type="pres">
      <dgm:prSet presAssocID="{E35A57E9-AEF1-4178-A988-EAF2D434D8C8}" presName="textNode" presStyleLbl="node1" presStyleIdx="2" presStyleCnt="3" custScaleX="38734" custScaleY="168063" custLinFactX="16897" custLinFactNeighborX="100000" custLinFactNeighborY="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8B303A1-207D-48FD-8DE4-EB8C9502BE2A}" srcId="{D3962804-AB6D-4606-92EF-FEB4FAAEC2D2}" destId="{EA2C4AF2-8805-4917-897E-8F33BAE4CEB2}" srcOrd="0" destOrd="0" parTransId="{0FAB1EBB-3ED7-4DD6-A7FF-909C0198335E}" sibTransId="{8F3CBF29-1643-4C39-B9A8-16A758549830}"/>
    <dgm:cxn modelId="{94404EA1-C15A-4194-996B-D14BB3C7D7DD}" type="presOf" srcId="{E1387E57-C0A2-4477-A9A8-ECD86ABC2B11}" destId="{2372966D-6857-4C13-B865-72F820DDD7B3}" srcOrd="0" destOrd="0" presId="urn:microsoft.com/office/officeart/2005/8/layout/hProcess9"/>
    <dgm:cxn modelId="{3B648A9D-4778-4C0B-AB7C-484D7460D6B7}" srcId="{D3962804-AB6D-4606-92EF-FEB4FAAEC2D2}" destId="{E1387E57-C0A2-4477-A9A8-ECD86ABC2B11}" srcOrd="1" destOrd="0" parTransId="{40F8A4FA-A924-4B22-AB12-6625FB7624A0}" sibTransId="{DC282ABE-CD91-4ECF-9708-1A47AB34A2C3}"/>
    <dgm:cxn modelId="{77B868C5-79B8-48E1-8655-39B421704537}" srcId="{D3962804-AB6D-4606-92EF-FEB4FAAEC2D2}" destId="{E35A57E9-AEF1-4178-A988-EAF2D434D8C8}" srcOrd="2" destOrd="0" parTransId="{50008F7A-D001-497B-BEDC-8F0E6FE0FDDB}" sibTransId="{70625CCE-8333-470E-9028-5D0CE8916CD6}"/>
    <dgm:cxn modelId="{EC29BB55-06C8-4716-B2AF-F75A4B793709}" type="presOf" srcId="{D3962804-AB6D-4606-92EF-FEB4FAAEC2D2}" destId="{BBFE3DDE-8910-4231-9534-346A6AFA3E30}" srcOrd="0" destOrd="0" presId="urn:microsoft.com/office/officeart/2005/8/layout/hProcess9"/>
    <dgm:cxn modelId="{32B62141-66F2-4209-A953-5DE002BA0D3C}" type="presOf" srcId="{E35A57E9-AEF1-4178-A988-EAF2D434D8C8}" destId="{CB4BA26D-3267-45EF-A19C-9E6ABA5643A0}" srcOrd="0" destOrd="0" presId="urn:microsoft.com/office/officeart/2005/8/layout/hProcess9"/>
    <dgm:cxn modelId="{503D8E13-9E27-4CEB-80F7-2BCAF2339AFA}" type="presOf" srcId="{EA2C4AF2-8805-4917-897E-8F33BAE4CEB2}" destId="{06080094-A39C-4313-9361-54042673D78A}" srcOrd="0" destOrd="0" presId="urn:microsoft.com/office/officeart/2005/8/layout/hProcess9"/>
    <dgm:cxn modelId="{1734EB2D-C345-4D3B-BCCF-F4AD5F4E132E}" type="presParOf" srcId="{BBFE3DDE-8910-4231-9534-346A6AFA3E30}" destId="{FFAE850D-1856-4E50-8398-69FCD29F5AF6}" srcOrd="0" destOrd="0" presId="urn:microsoft.com/office/officeart/2005/8/layout/hProcess9"/>
    <dgm:cxn modelId="{99B8DEA7-CD10-4268-A44E-BED209C7F4AD}" type="presParOf" srcId="{BBFE3DDE-8910-4231-9534-346A6AFA3E30}" destId="{781AC331-5ADD-4650-827C-352E37AD24FB}" srcOrd="1" destOrd="0" presId="urn:microsoft.com/office/officeart/2005/8/layout/hProcess9"/>
    <dgm:cxn modelId="{D9CB88FB-F82C-4EA9-9C10-A1E353B11A5C}" type="presParOf" srcId="{781AC331-5ADD-4650-827C-352E37AD24FB}" destId="{06080094-A39C-4313-9361-54042673D78A}" srcOrd="0" destOrd="0" presId="urn:microsoft.com/office/officeart/2005/8/layout/hProcess9"/>
    <dgm:cxn modelId="{466B77DA-07EE-4F6C-84B8-6857591B4546}" type="presParOf" srcId="{781AC331-5ADD-4650-827C-352E37AD24FB}" destId="{FB5AF8B9-5E91-4919-ADC5-0A737C33DD54}" srcOrd="1" destOrd="0" presId="urn:microsoft.com/office/officeart/2005/8/layout/hProcess9"/>
    <dgm:cxn modelId="{03A76E5A-9CF3-45F1-BDA1-0F4499714A2A}" type="presParOf" srcId="{781AC331-5ADD-4650-827C-352E37AD24FB}" destId="{2372966D-6857-4C13-B865-72F820DDD7B3}" srcOrd="2" destOrd="0" presId="urn:microsoft.com/office/officeart/2005/8/layout/hProcess9"/>
    <dgm:cxn modelId="{8F4300B6-019E-4E5A-B9F6-087428B0ADB4}" type="presParOf" srcId="{781AC331-5ADD-4650-827C-352E37AD24FB}" destId="{D5A51AD7-F180-45A2-AF4F-ADEA262C7943}" srcOrd="3" destOrd="0" presId="urn:microsoft.com/office/officeart/2005/8/layout/hProcess9"/>
    <dgm:cxn modelId="{F04D9605-A1AF-432F-BE30-5A93CE1933AB}" type="presParOf" srcId="{781AC331-5ADD-4650-827C-352E37AD24FB}" destId="{CB4BA26D-3267-45EF-A19C-9E6ABA5643A0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E850D-1856-4E50-8398-69FCD29F5AF6}">
      <dsp:nvSpPr>
        <dsp:cNvPr id="0" name=""/>
        <dsp:cNvSpPr/>
      </dsp:nvSpPr>
      <dsp:spPr>
        <a:xfrm>
          <a:off x="348300" y="0"/>
          <a:ext cx="3947406" cy="4169334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80094-A39C-4313-9361-54042673D78A}">
      <dsp:nvSpPr>
        <dsp:cNvPr id="0" name=""/>
        <dsp:cNvSpPr/>
      </dsp:nvSpPr>
      <dsp:spPr>
        <a:xfrm>
          <a:off x="0" y="1250800"/>
          <a:ext cx="1393202" cy="166773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3300" kern="1200" dirty="0"/>
        </a:p>
      </dsp:txBody>
      <dsp:txXfrm>
        <a:off x="68011" y="1318811"/>
        <a:ext cx="1257180" cy="1531711"/>
      </dsp:txXfrm>
    </dsp:sp>
    <dsp:sp modelId="{2372966D-6857-4C13-B865-72F820DDD7B3}">
      <dsp:nvSpPr>
        <dsp:cNvPr id="0" name=""/>
        <dsp:cNvSpPr/>
      </dsp:nvSpPr>
      <dsp:spPr>
        <a:xfrm>
          <a:off x="1625402" y="1250800"/>
          <a:ext cx="1393202" cy="166773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3300" kern="1200"/>
        </a:p>
      </dsp:txBody>
      <dsp:txXfrm>
        <a:off x="1693413" y="1318811"/>
        <a:ext cx="1257180" cy="1531711"/>
      </dsp:txXfrm>
    </dsp:sp>
    <dsp:sp modelId="{CB4BA26D-3267-45EF-A19C-9E6ABA5643A0}">
      <dsp:nvSpPr>
        <dsp:cNvPr id="0" name=""/>
        <dsp:cNvSpPr/>
      </dsp:nvSpPr>
      <dsp:spPr>
        <a:xfrm>
          <a:off x="3250805" y="1250800"/>
          <a:ext cx="1393202" cy="1667733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3300" kern="1200"/>
        </a:p>
      </dsp:txBody>
      <dsp:txXfrm>
        <a:off x="3318816" y="1318811"/>
        <a:ext cx="1257180" cy="15317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E850D-1856-4E50-8398-69FCD29F5AF6}">
      <dsp:nvSpPr>
        <dsp:cNvPr id="0" name=""/>
        <dsp:cNvSpPr/>
      </dsp:nvSpPr>
      <dsp:spPr>
        <a:xfrm>
          <a:off x="668223" y="0"/>
          <a:ext cx="7573194" cy="154731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80094-A39C-4313-9361-54042673D78A}">
      <dsp:nvSpPr>
        <dsp:cNvPr id="0" name=""/>
        <dsp:cNvSpPr/>
      </dsp:nvSpPr>
      <dsp:spPr>
        <a:xfrm>
          <a:off x="955460" y="253564"/>
          <a:ext cx="101973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1005239" y="303343"/>
        <a:ext cx="920177" cy="940628"/>
      </dsp:txXfrm>
    </dsp:sp>
    <dsp:sp modelId="{2372966D-6857-4C13-B865-72F820DDD7B3}">
      <dsp:nvSpPr>
        <dsp:cNvPr id="0" name=""/>
        <dsp:cNvSpPr/>
      </dsp:nvSpPr>
      <dsp:spPr>
        <a:xfrm>
          <a:off x="3774181" y="253564"/>
          <a:ext cx="103999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3824949" y="304332"/>
        <a:ext cx="938459" cy="938650"/>
      </dsp:txXfrm>
    </dsp:sp>
    <dsp:sp modelId="{CB4BA26D-3267-45EF-A19C-9E6ABA5643A0}">
      <dsp:nvSpPr>
        <dsp:cNvPr id="0" name=""/>
        <dsp:cNvSpPr/>
      </dsp:nvSpPr>
      <dsp:spPr>
        <a:xfrm>
          <a:off x="6309629" y="253564"/>
          <a:ext cx="1035318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6360169" y="304104"/>
        <a:ext cx="934238" cy="9391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E850D-1856-4E50-8398-69FCD29F5AF6}">
      <dsp:nvSpPr>
        <dsp:cNvPr id="0" name=""/>
        <dsp:cNvSpPr/>
      </dsp:nvSpPr>
      <dsp:spPr>
        <a:xfrm>
          <a:off x="668223" y="0"/>
          <a:ext cx="7573194" cy="154731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80094-A39C-4313-9361-54042673D78A}">
      <dsp:nvSpPr>
        <dsp:cNvPr id="0" name=""/>
        <dsp:cNvSpPr/>
      </dsp:nvSpPr>
      <dsp:spPr>
        <a:xfrm>
          <a:off x="955460" y="253564"/>
          <a:ext cx="101973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1005239" y="303343"/>
        <a:ext cx="920177" cy="940628"/>
      </dsp:txXfrm>
    </dsp:sp>
    <dsp:sp modelId="{2372966D-6857-4C13-B865-72F820DDD7B3}">
      <dsp:nvSpPr>
        <dsp:cNvPr id="0" name=""/>
        <dsp:cNvSpPr/>
      </dsp:nvSpPr>
      <dsp:spPr>
        <a:xfrm>
          <a:off x="3774181" y="253564"/>
          <a:ext cx="103999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3824949" y="304332"/>
        <a:ext cx="938459" cy="938650"/>
      </dsp:txXfrm>
    </dsp:sp>
    <dsp:sp modelId="{CB4BA26D-3267-45EF-A19C-9E6ABA5643A0}">
      <dsp:nvSpPr>
        <dsp:cNvPr id="0" name=""/>
        <dsp:cNvSpPr/>
      </dsp:nvSpPr>
      <dsp:spPr>
        <a:xfrm>
          <a:off x="6309629" y="253564"/>
          <a:ext cx="1035318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6360169" y="304104"/>
        <a:ext cx="934238" cy="9391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E850D-1856-4E50-8398-69FCD29F5AF6}">
      <dsp:nvSpPr>
        <dsp:cNvPr id="0" name=""/>
        <dsp:cNvSpPr/>
      </dsp:nvSpPr>
      <dsp:spPr>
        <a:xfrm>
          <a:off x="668223" y="0"/>
          <a:ext cx="7573194" cy="154731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80094-A39C-4313-9361-54042673D78A}">
      <dsp:nvSpPr>
        <dsp:cNvPr id="0" name=""/>
        <dsp:cNvSpPr/>
      </dsp:nvSpPr>
      <dsp:spPr>
        <a:xfrm>
          <a:off x="955460" y="253564"/>
          <a:ext cx="101973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1005239" y="303343"/>
        <a:ext cx="920177" cy="940628"/>
      </dsp:txXfrm>
    </dsp:sp>
    <dsp:sp modelId="{2372966D-6857-4C13-B865-72F820DDD7B3}">
      <dsp:nvSpPr>
        <dsp:cNvPr id="0" name=""/>
        <dsp:cNvSpPr/>
      </dsp:nvSpPr>
      <dsp:spPr>
        <a:xfrm>
          <a:off x="3774181" y="253564"/>
          <a:ext cx="103999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3824949" y="304332"/>
        <a:ext cx="938459" cy="938650"/>
      </dsp:txXfrm>
    </dsp:sp>
    <dsp:sp modelId="{CB4BA26D-3267-45EF-A19C-9E6ABA5643A0}">
      <dsp:nvSpPr>
        <dsp:cNvPr id="0" name=""/>
        <dsp:cNvSpPr/>
      </dsp:nvSpPr>
      <dsp:spPr>
        <a:xfrm>
          <a:off x="6309629" y="253564"/>
          <a:ext cx="1035318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6360169" y="304104"/>
        <a:ext cx="934238" cy="9391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E850D-1856-4E50-8398-69FCD29F5AF6}">
      <dsp:nvSpPr>
        <dsp:cNvPr id="0" name=""/>
        <dsp:cNvSpPr/>
      </dsp:nvSpPr>
      <dsp:spPr>
        <a:xfrm>
          <a:off x="668223" y="0"/>
          <a:ext cx="7573194" cy="154731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80094-A39C-4313-9361-54042673D78A}">
      <dsp:nvSpPr>
        <dsp:cNvPr id="0" name=""/>
        <dsp:cNvSpPr/>
      </dsp:nvSpPr>
      <dsp:spPr>
        <a:xfrm>
          <a:off x="955460" y="253564"/>
          <a:ext cx="101973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1005239" y="303343"/>
        <a:ext cx="920177" cy="940628"/>
      </dsp:txXfrm>
    </dsp:sp>
    <dsp:sp modelId="{2372966D-6857-4C13-B865-72F820DDD7B3}">
      <dsp:nvSpPr>
        <dsp:cNvPr id="0" name=""/>
        <dsp:cNvSpPr/>
      </dsp:nvSpPr>
      <dsp:spPr>
        <a:xfrm>
          <a:off x="3774181" y="253564"/>
          <a:ext cx="103999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3824949" y="304332"/>
        <a:ext cx="938459" cy="938650"/>
      </dsp:txXfrm>
    </dsp:sp>
    <dsp:sp modelId="{CB4BA26D-3267-45EF-A19C-9E6ABA5643A0}">
      <dsp:nvSpPr>
        <dsp:cNvPr id="0" name=""/>
        <dsp:cNvSpPr/>
      </dsp:nvSpPr>
      <dsp:spPr>
        <a:xfrm>
          <a:off x="6309629" y="253564"/>
          <a:ext cx="1035318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6360169" y="304104"/>
        <a:ext cx="934238" cy="9391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E850D-1856-4E50-8398-69FCD29F5AF6}">
      <dsp:nvSpPr>
        <dsp:cNvPr id="0" name=""/>
        <dsp:cNvSpPr/>
      </dsp:nvSpPr>
      <dsp:spPr>
        <a:xfrm>
          <a:off x="668223" y="0"/>
          <a:ext cx="7573194" cy="154731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80094-A39C-4313-9361-54042673D78A}">
      <dsp:nvSpPr>
        <dsp:cNvPr id="0" name=""/>
        <dsp:cNvSpPr/>
      </dsp:nvSpPr>
      <dsp:spPr>
        <a:xfrm>
          <a:off x="955460" y="253564"/>
          <a:ext cx="101973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1005239" y="303343"/>
        <a:ext cx="920177" cy="940628"/>
      </dsp:txXfrm>
    </dsp:sp>
    <dsp:sp modelId="{2372966D-6857-4C13-B865-72F820DDD7B3}">
      <dsp:nvSpPr>
        <dsp:cNvPr id="0" name=""/>
        <dsp:cNvSpPr/>
      </dsp:nvSpPr>
      <dsp:spPr>
        <a:xfrm>
          <a:off x="3774181" y="253564"/>
          <a:ext cx="103999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3824949" y="304332"/>
        <a:ext cx="938459" cy="938650"/>
      </dsp:txXfrm>
    </dsp:sp>
    <dsp:sp modelId="{CB4BA26D-3267-45EF-A19C-9E6ABA5643A0}">
      <dsp:nvSpPr>
        <dsp:cNvPr id="0" name=""/>
        <dsp:cNvSpPr/>
      </dsp:nvSpPr>
      <dsp:spPr>
        <a:xfrm>
          <a:off x="6309629" y="253564"/>
          <a:ext cx="1035318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6360169" y="304104"/>
        <a:ext cx="934238" cy="93910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E850D-1856-4E50-8398-69FCD29F5AF6}">
      <dsp:nvSpPr>
        <dsp:cNvPr id="0" name=""/>
        <dsp:cNvSpPr/>
      </dsp:nvSpPr>
      <dsp:spPr>
        <a:xfrm>
          <a:off x="668223" y="0"/>
          <a:ext cx="7573194" cy="154731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80094-A39C-4313-9361-54042673D78A}">
      <dsp:nvSpPr>
        <dsp:cNvPr id="0" name=""/>
        <dsp:cNvSpPr/>
      </dsp:nvSpPr>
      <dsp:spPr>
        <a:xfrm>
          <a:off x="955460" y="253564"/>
          <a:ext cx="101973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1005239" y="303343"/>
        <a:ext cx="920177" cy="940628"/>
      </dsp:txXfrm>
    </dsp:sp>
    <dsp:sp modelId="{2372966D-6857-4C13-B865-72F820DDD7B3}">
      <dsp:nvSpPr>
        <dsp:cNvPr id="0" name=""/>
        <dsp:cNvSpPr/>
      </dsp:nvSpPr>
      <dsp:spPr>
        <a:xfrm>
          <a:off x="3774181" y="253564"/>
          <a:ext cx="103999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3824949" y="304332"/>
        <a:ext cx="938459" cy="938650"/>
      </dsp:txXfrm>
    </dsp:sp>
    <dsp:sp modelId="{CB4BA26D-3267-45EF-A19C-9E6ABA5643A0}">
      <dsp:nvSpPr>
        <dsp:cNvPr id="0" name=""/>
        <dsp:cNvSpPr/>
      </dsp:nvSpPr>
      <dsp:spPr>
        <a:xfrm>
          <a:off x="6309629" y="253564"/>
          <a:ext cx="1035318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6360169" y="304104"/>
        <a:ext cx="934238" cy="93910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AE850D-1856-4E50-8398-69FCD29F5AF6}">
      <dsp:nvSpPr>
        <dsp:cNvPr id="0" name=""/>
        <dsp:cNvSpPr/>
      </dsp:nvSpPr>
      <dsp:spPr>
        <a:xfrm>
          <a:off x="668223" y="0"/>
          <a:ext cx="7573194" cy="154731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80094-A39C-4313-9361-54042673D78A}">
      <dsp:nvSpPr>
        <dsp:cNvPr id="0" name=""/>
        <dsp:cNvSpPr/>
      </dsp:nvSpPr>
      <dsp:spPr>
        <a:xfrm>
          <a:off x="955460" y="253564"/>
          <a:ext cx="101973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1005239" y="303343"/>
        <a:ext cx="920177" cy="940628"/>
      </dsp:txXfrm>
    </dsp:sp>
    <dsp:sp modelId="{2372966D-6857-4C13-B865-72F820DDD7B3}">
      <dsp:nvSpPr>
        <dsp:cNvPr id="0" name=""/>
        <dsp:cNvSpPr/>
      </dsp:nvSpPr>
      <dsp:spPr>
        <a:xfrm>
          <a:off x="3774181" y="253564"/>
          <a:ext cx="1039995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 dirty="0"/>
        </a:p>
      </dsp:txBody>
      <dsp:txXfrm>
        <a:off x="3824949" y="304332"/>
        <a:ext cx="938459" cy="938650"/>
      </dsp:txXfrm>
    </dsp:sp>
    <dsp:sp modelId="{CB4BA26D-3267-45EF-A19C-9E6ABA5643A0}">
      <dsp:nvSpPr>
        <dsp:cNvPr id="0" name=""/>
        <dsp:cNvSpPr/>
      </dsp:nvSpPr>
      <dsp:spPr>
        <a:xfrm>
          <a:off x="6309629" y="253564"/>
          <a:ext cx="1035318" cy="104018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400" kern="1200"/>
        </a:p>
      </dsp:txBody>
      <dsp:txXfrm>
        <a:off x="6360169" y="304104"/>
        <a:ext cx="934238" cy="9391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0.01917</cdr:x>
      <cdr:y>0.03667</cdr:y>
    </cdr:from>
    <cdr:to>
      <cdr:x>0.49844</cdr:x>
      <cdr:y>0.3073</cdr:y>
    </cdr:to>
    <cdr:sp macro="" textlink="">
      <cdr:nvSpPr>
        <cdr:cNvPr id="6" name="TextBox 17"/>
        <cdr:cNvSpPr txBox="1"/>
      </cdr:nvSpPr>
      <cdr:spPr>
        <a:xfrm xmlns:a="http://schemas.openxmlformats.org/drawingml/2006/main">
          <a:off x="144016" y="148737"/>
          <a:ext cx="3600400" cy="10976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000" b="0" i="0" baseline="0" dirty="0" smtClean="0">
              <a:solidFill>
                <a:schemeClr val="tx1"/>
              </a:solidFill>
              <a:effectLst/>
            </a:rPr>
            <a:t>Data </a:t>
          </a:r>
          <a:r>
            <a:rPr lang="en-GB" sz="2000" b="0" i="0" baseline="0" dirty="0">
              <a:solidFill>
                <a:schemeClr val="tx1"/>
              </a:solidFill>
              <a:effectLst/>
            </a:rPr>
            <a:t>Sources </a:t>
          </a:r>
          <a:r>
            <a:rPr lang="en-GB" sz="2000" b="0" i="0" baseline="0" dirty="0" smtClean="0">
              <a:solidFill>
                <a:schemeClr val="tx1"/>
              </a:solidFill>
              <a:effectLst/>
            </a:rPr>
            <a:t>Identification</a:t>
          </a:r>
          <a:endParaRPr lang="en-GB" sz="2000" b="0" dirty="0">
            <a:solidFill>
              <a:schemeClr val="tx1"/>
            </a:solidFill>
            <a:effectLst/>
          </a:endParaRPr>
        </a:p>
        <a:p xmlns:a="http://schemas.openxmlformats.org/drawingml/2006/main">
          <a:endParaRPr lang="en-GB" sz="2000" b="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0.34002</cdr:x>
      <cdr:y>0.93834</cdr:y>
    </cdr:from>
    <cdr:to>
      <cdr:x>0.99888</cdr:x>
      <cdr:y>0.99422</cdr:y>
    </cdr:to>
    <cdr:sp macro="" textlink="">
      <cdr:nvSpPr>
        <cdr:cNvPr id="7" name="TextBox 18"/>
        <cdr:cNvSpPr txBox="1"/>
      </cdr:nvSpPr>
      <cdr:spPr>
        <a:xfrm xmlns:a="http://schemas.openxmlformats.org/drawingml/2006/main">
          <a:off x="2905113" y="4638668"/>
          <a:ext cx="5629251" cy="2762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r"/>
          <a:r>
            <a:rPr lang="en-GB" sz="1000" i="1" dirty="0">
              <a:solidFill>
                <a:schemeClr val="tx1"/>
              </a:solidFill>
            </a:rPr>
            <a:t>What is a data source? </a:t>
          </a:r>
          <a:r>
            <a:rPr lang="en-GB" sz="1000" i="1" baseline="0" dirty="0">
              <a:solidFill>
                <a:schemeClr val="tx1"/>
              </a:solidFill>
            </a:rPr>
            <a:t>From a excel spreadsheet to large database e.g. ODIN </a:t>
          </a:r>
          <a:endParaRPr lang="en-GB" sz="1000" i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0.89143</cdr:x>
      <cdr:y>0.51603</cdr:y>
    </cdr:from>
    <cdr:to>
      <cdr:x>0.99687</cdr:x>
      <cdr:y>0.65806</cdr:y>
    </cdr:to>
    <cdr:sp macro="" textlink="">
      <cdr:nvSpPr>
        <cdr:cNvPr id="12" name="TextBox 2"/>
        <cdr:cNvSpPr txBox="1"/>
      </cdr:nvSpPr>
      <cdr:spPr>
        <a:xfrm xmlns:a="http://schemas.openxmlformats.org/drawingml/2006/main">
          <a:off x="6696744" y="2092953"/>
          <a:ext cx="792088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GB" sz="1000" dirty="0">
              <a:solidFill>
                <a:schemeClr val="tx1"/>
              </a:solidFill>
            </a:rPr>
            <a:t>BM</a:t>
          </a:r>
          <a:r>
            <a:rPr lang="en-GB" sz="1000" baseline="0" dirty="0">
              <a:solidFill>
                <a:schemeClr val="tx1"/>
              </a:solidFill>
            </a:rPr>
            <a:t> staff spoken to</a:t>
          </a:r>
          <a:endParaRPr lang="en-GB" sz="1000" dirty="0">
            <a:solidFill>
              <a:schemeClr val="tx1"/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AEB96-AC49-4DC3-B04B-59C7A6F4B296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72CD5F-8071-4631-B50F-FC0D807D25D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99356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41C584-EFA0-46FC-AEEE-B17A91AFF99B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66AD9-4A0F-49AD-81E6-0CADA30764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560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55756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5817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8219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0629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5677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28159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2784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0295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2783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5426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074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18804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9926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59926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0295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9607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9607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9607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9607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50295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93473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pPr/>
              <a:t>29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2096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3287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5067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32</a:t>
            </a:fld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33</a:t>
            </a:fld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8158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3815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174155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25536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4433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443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65241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82397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82397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582397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43</a:t>
            </a:fld>
            <a:endParaRPr lang="en-GB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44</a:t>
            </a:fld>
            <a:endParaRPr lang="en-GB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88308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5649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27089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05059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874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65241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57104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94769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320913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089976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20688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42360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100217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96076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96076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960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65241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96076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66073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04896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54767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275575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21064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03511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10243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904822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69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141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65223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  <a:p>
            <a:endParaRPr lang="en-GB" baseline="0" dirty="0" smtClean="0"/>
          </a:p>
          <a:p>
            <a:endParaRPr lang="en-GB" baseline="0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70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69838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71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16399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72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60691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73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7933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74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722238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75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69976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76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381315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77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4692475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78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767423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57C6DE-99C2-45E9-9B6F-D609CBA62D20}" type="slidenum">
              <a:rPr lang="en-GB" smtClean="0"/>
              <a:t>79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308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588971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80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031732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81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116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266AD9-4A0F-49AD-81E6-0CADA307645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588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_Option1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1523999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Master title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4205288" y="3075213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0764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_Full_Bleed_Picture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MMasterBGOsize Blank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71" y="-6803"/>
            <a:ext cx="9144000" cy="5143500"/>
          </a:xfrm>
          <a:prstGeom prst="rect">
            <a:avLst/>
          </a:prstGeom>
        </p:spPr>
      </p:pic>
      <p:sp>
        <p:nvSpPr>
          <p:cNvPr id="4" name="Picture Placeholder 2"/>
          <p:cNvSpPr>
            <a:spLocks noGrp="1"/>
          </p:cNvSpPr>
          <p:nvPr>
            <p:ph type="pic" idx="15"/>
          </p:nvPr>
        </p:nvSpPr>
        <p:spPr>
          <a:xfrm>
            <a:off x="2" y="0"/>
            <a:ext cx="9228518" cy="51435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867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2_PicsWithText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6949290" y="1625403"/>
            <a:ext cx="1914265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1458913" y="1639883"/>
            <a:ext cx="2565400" cy="196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795" y="1639883"/>
            <a:ext cx="2565400" cy="196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1474760" y="3728469"/>
            <a:ext cx="2564652" cy="1194197"/>
          </a:xfr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text styles Click to edit Master text styles 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8768" y="3721665"/>
            <a:ext cx="2561920" cy="1194197"/>
          </a:xfr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text styles Click to edit Master text styles 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257670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4_Pics_no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6949291" y="1611796"/>
            <a:ext cx="1640675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1458913" y="1639883"/>
            <a:ext cx="2565400" cy="134540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795" y="1639883"/>
            <a:ext cx="2565400" cy="134540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idx="16"/>
          </p:nvPr>
        </p:nvSpPr>
        <p:spPr>
          <a:xfrm>
            <a:off x="4204795" y="3094859"/>
            <a:ext cx="2565400" cy="134540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7"/>
          </p:nvPr>
        </p:nvSpPr>
        <p:spPr>
          <a:xfrm>
            <a:off x="1458913" y="3094859"/>
            <a:ext cx="2565400" cy="134540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604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E562-B718-4C32-8360-1D8C64042EA6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646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E562-B718-4C32-8360-1D8C64042EA6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972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Option1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790808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Master title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4205288" y="2342018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89114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Option2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74012" y="881615"/>
            <a:ext cx="2565400" cy="356656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783986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Master title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8"/>
          </p:nvPr>
        </p:nvSpPr>
        <p:spPr>
          <a:xfrm>
            <a:off x="4205288" y="2335196"/>
            <a:ext cx="3471862" cy="2112980"/>
          </a:xfrm>
        </p:spPr>
        <p:txBody>
          <a:bodyPr lIns="0" tIns="0" rIns="0" bIns="0">
            <a:no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50953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Option3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0" y="873923"/>
            <a:ext cx="4021138" cy="357425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776290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Master title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8"/>
          </p:nvPr>
        </p:nvSpPr>
        <p:spPr>
          <a:xfrm>
            <a:off x="4205291" y="2327501"/>
            <a:ext cx="3471863" cy="2120675"/>
          </a:xfrm>
        </p:spPr>
        <p:txBody>
          <a:bodyPr lIns="0" tIns="0" rIns="0" bIns="0">
            <a:no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33835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eading_PlusPic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74020" y="1631597"/>
            <a:ext cx="5291999" cy="281657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4764" y="812252"/>
            <a:ext cx="5287991" cy="654051"/>
          </a:xfrm>
        </p:spPr>
        <p:txBody>
          <a:bodyPr lIns="0" tIns="0" rIns="0" bIns="0">
            <a:norm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</p:spTree>
    <p:extLst>
      <p:ext uri="{BB962C8B-B14F-4D97-AF65-F5344CB8AC3E}">
        <p14:creationId xmlns:p14="http://schemas.microsoft.com/office/powerpoint/2010/main" val="769282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_Option1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2816" y="1630318"/>
            <a:ext cx="3469072" cy="2817857"/>
          </a:xfrm>
        </p:spPr>
        <p:txBody>
          <a:bodyPr lIns="0" tIns="0" rIns="0" bIns="0">
            <a:norm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4760" y="812252"/>
            <a:ext cx="6194454" cy="654051"/>
          </a:xfrm>
        </p:spPr>
        <p:txBody>
          <a:bodyPr lIns="0" tIns="0" rIns="0" bIns="0">
            <a:norm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8"/>
          </p:nvPr>
        </p:nvSpPr>
        <p:spPr>
          <a:xfrm>
            <a:off x="5128759" y="1630318"/>
            <a:ext cx="3461207" cy="2817857"/>
          </a:xfrm>
        </p:spPr>
        <p:txBody>
          <a:bodyPr lIns="0" tIns="0" rIns="0" bIns="0">
            <a:norm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654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_Option2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74012" y="1621632"/>
            <a:ext cx="2565400" cy="3097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1523999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Master title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8"/>
          </p:nvPr>
        </p:nvSpPr>
        <p:spPr>
          <a:xfrm>
            <a:off x="4205288" y="3075213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79373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xt_Option2_Bullets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4760" y="812252"/>
            <a:ext cx="6194454" cy="654051"/>
          </a:xfrm>
        </p:spPr>
        <p:txBody>
          <a:bodyPr lIns="0" tIns="0" rIns="0" bIns="0">
            <a:norm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8"/>
          </p:nvPr>
        </p:nvSpPr>
        <p:spPr>
          <a:xfrm>
            <a:off x="1476019" y="1587375"/>
            <a:ext cx="6191997" cy="2860804"/>
          </a:xfrm>
        </p:spPr>
        <p:txBody>
          <a:bodyPr lIns="0" tIns="0" rIns="0" bIns="0"/>
          <a:lstStyle>
            <a:lvl1pPr marL="342695" indent="-342695">
              <a:spcBef>
                <a:spcPts val="0"/>
              </a:spcBef>
              <a:buFont typeface="Wingdings" charset="2"/>
              <a:buChar char="§"/>
              <a:defRPr sz="1800" b="0" i="0"/>
            </a:lvl1pPr>
            <a:lvl2pPr marL="669200">
              <a:lnSpc>
                <a:spcPct val="150000"/>
              </a:lnSpc>
              <a:spcBef>
                <a:spcPts val="0"/>
              </a:spcBef>
              <a:defRPr sz="1500"/>
            </a:lvl2pPr>
            <a:lvl3pPr marL="928243">
              <a:lnSpc>
                <a:spcPct val="150000"/>
              </a:lnSpc>
              <a:spcBef>
                <a:spcPts val="0"/>
              </a:spcBef>
              <a:defRPr sz="1500"/>
            </a:lvl3pPr>
            <a:lvl4pPr marL="1169300" indent="-228463">
              <a:lnSpc>
                <a:spcPct val="150000"/>
              </a:lnSpc>
              <a:spcBef>
                <a:spcPts val="0"/>
              </a:spcBef>
              <a:buFont typeface="Courier New"/>
              <a:buChar char="o"/>
              <a:defRPr sz="1500"/>
            </a:lvl4pPr>
            <a:lvl5pPr marL="1410351">
              <a:lnSpc>
                <a:spcPct val="150000"/>
              </a:lnSpc>
              <a:spcBef>
                <a:spcPts val="0"/>
              </a:spcBef>
              <a:defRPr sz="15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157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ext_Option3withPic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4443920"/>
            <a:ext cx="826946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20716" y="1638501"/>
            <a:ext cx="3455999" cy="309304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4012" y="1595865"/>
            <a:ext cx="2565400" cy="3135680"/>
          </a:xfrm>
        </p:spPr>
        <p:txBody>
          <a:bodyPr lIns="0" tIns="0" rIns="0" bIns="0">
            <a:norm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4760" y="805400"/>
            <a:ext cx="6194454" cy="654051"/>
          </a:xfrm>
        </p:spPr>
        <p:txBody>
          <a:bodyPr lIns="0" tIns="0" rIns="0" bIns="0">
            <a:norm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</p:spTree>
    <p:extLst>
      <p:ext uri="{BB962C8B-B14F-4D97-AF65-F5344CB8AC3E}">
        <p14:creationId xmlns:p14="http://schemas.microsoft.com/office/powerpoint/2010/main" val="16994783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ext_Option4withPic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4437116"/>
            <a:ext cx="826946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801" y="881805"/>
            <a:ext cx="3466005" cy="384973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4760" y="839659"/>
            <a:ext cx="2564652" cy="3891885"/>
          </a:xfrm>
        </p:spPr>
        <p:txBody>
          <a:bodyPr lIns="0" tIns="0" rIns="0" bIns="0">
            <a:norm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02421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LargePicWithCaption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853363"/>
            <a:ext cx="826946" cy="110963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74013" y="882355"/>
            <a:ext cx="6215062" cy="3565821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4713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_Full_Bleed_Picture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MMasterBGOsize Blank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71" y="-6803"/>
            <a:ext cx="9144000" cy="5143500"/>
          </a:xfrm>
          <a:prstGeom prst="rect">
            <a:avLst/>
          </a:prstGeom>
        </p:spPr>
      </p:pic>
      <p:sp>
        <p:nvSpPr>
          <p:cNvPr id="4" name="Picture Placeholder 2"/>
          <p:cNvSpPr>
            <a:spLocks noGrp="1"/>
          </p:cNvSpPr>
          <p:nvPr>
            <p:ph type="pic" idx="15"/>
          </p:nvPr>
        </p:nvSpPr>
        <p:spPr>
          <a:xfrm>
            <a:off x="0" y="0"/>
            <a:ext cx="9144000" cy="51435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5071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2_PicsWithText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6949295" y="867068"/>
            <a:ext cx="1914265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1458913" y="881551"/>
            <a:ext cx="2565400" cy="196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795" y="881551"/>
            <a:ext cx="2565400" cy="196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1474760" y="2970133"/>
            <a:ext cx="2564652" cy="1478042"/>
          </a:xfrm>
        </p:spPr>
        <p:txBody>
          <a:bodyPr lIns="0" tIns="0" rIns="0" bIns="0">
            <a:norm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text styles Click to edit Master text styles 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8768" y="2963330"/>
            <a:ext cx="2561920" cy="1484845"/>
          </a:xfrm>
        </p:spPr>
        <p:txBody>
          <a:bodyPr lIns="0" tIns="0" rIns="0" bIns="0">
            <a:normAutofit/>
          </a:bodyPr>
          <a:lstStyle>
            <a:lvl1pPr marL="0" marR="0" indent="0" algn="l" defTabSz="9138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8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text styles Click to edit Master text styles 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9399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4_Pics_no_text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6949295" y="860215"/>
            <a:ext cx="1640675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1458913" y="873920"/>
            <a:ext cx="2565400" cy="172309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795" y="873923"/>
            <a:ext cx="2565400" cy="1729951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idx="16"/>
          </p:nvPr>
        </p:nvSpPr>
        <p:spPr>
          <a:xfrm>
            <a:off x="4204795" y="2727215"/>
            <a:ext cx="2565400" cy="171305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7"/>
          </p:nvPr>
        </p:nvSpPr>
        <p:spPr>
          <a:xfrm>
            <a:off x="1458913" y="2713507"/>
            <a:ext cx="2565400" cy="172675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3427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E562-B718-4C32-8360-1D8C64042EA6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6466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Option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1524003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Master title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4205288" y="3075217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28690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Option2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55738" y="1621632"/>
            <a:ext cx="2565400" cy="3097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1524003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</a:t>
            </a:r>
            <a:r>
              <a:rPr lang="en-GB" smtClean="0"/>
              <a:t>Master title </a:t>
            </a:r>
            <a:r>
              <a:rPr lang="en-GB" dirty="0" smtClean="0"/>
              <a:t>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8"/>
          </p:nvPr>
        </p:nvSpPr>
        <p:spPr>
          <a:xfrm>
            <a:off x="4205288" y="3075217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3358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_Option3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0" y="1621632"/>
            <a:ext cx="4021138" cy="3521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1523999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Master title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8"/>
          </p:nvPr>
        </p:nvSpPr>
        <p:spPr>
          <a:xfrm>
            <a:off x="4205290" y="3075213"/>
            <a:ext cx="3471863" cy="1503592"/>
          </a:xfrm>
        </p:spPr>
        <p:txBody>
          <a:bodyPr lIns="0" tIns="0" rIns="0" bIns="0">
            <a:no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604148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Option3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0" y="1621636"/>
            <a:ext cx="4021138" cy="3521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1524003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Master title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8"/>
          </p:nvPr>
        </p:nvSpPr>
        <p:spPr>
          <a:xfrm>
            <a:off x="4205291" y="3075217"/>
            <a:ext cx="3471863" cy="1503592"/>
          </a:xfrm>
        </p:spPr>
        <p:txBody>
          <a:bodyPr lIns="0" tIns="0" rIns="0" bIns="0">
            <a:no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79790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eading_PlusPic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55748" y="2343150"/>
            <a:ext cx="5327999" cy="237599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65623" y="1551212"/>
            <a:ext cx="5297128" cy="654051"/>
          </a:xfr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</p:spTree>
    <p:extLst>
      <p:ext uri="{BB962C8B-B14F-4D97-AF65-F5344CB8AC3E}">
        <p14:creationId xmlns:p14="http://schemas.microsoft.com/office/powerpoint/2010/main" val="7904770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_Option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2816" y="2273308"/>
            <a:ext cx="3469072" cy="2527298"/>
          </a:xfr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0025" y="1558015"/>
            <a:ext cx="7112000" cy="654051"/>
          </a:xfr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8"/>
          </p:nvPr>
        </p:nvSpPr>
        <p:spPr>
          <a:xfrm>
            <a:off x="5128759" y="2273308"/>
            <a:ext cx="3461207" cy="2527298"/>
          </a:xfr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90611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xt_Option2_Bullets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0026" y="1558015"/>
            <a:ext cx="6392863" cy="654051"/>
          </a:xfr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8"/>
          </p:nvPr>
        </p:nvSpPr>
        <p:spPr>
          <a:xfrm>
            <a:off x="1455739" y="2360842"/>
            <a:ext cx="6400800" cy="1850571"/>
          </a:xfrm>
        </p:spPr>
        <p:txBody>
          <a:bodyPr lIns="0" tIns="0" rIns="0" bIns="0"/>
          <a:lstStyle>
            <a:lvl1pPr marL="342613" indent="-342613">
              <a:spcBef>
                <a:spcPts val="0"/>
              </a:spcBef>
              <a:buFont typeface="Wingdings" charset="2"/>
              <a:buChar char="§"/>
              <a:defRPr sz="1800" b="0" i="0"/>
            </a:lvl1pPr>
            <a:lvl2pPr marL="669040">
              <a:lnSpc>
                <a:spcPct val="150000"/>
              </a:lnSpc>
              <a:spcBef>
                <a:spcPts val="0"/>
              </a:spcBef>
              <a:defRPr sz="1500"/>
            </a:lvl2pPr>
            <a:lvl3pPr marL="928019">
              <a:lnSpc>
                <a:spcPct val="150000"/>
              </a:lnSpc>
              <a:spcBef>
                <a:spcPts val="0"/>
              </a:spcBef>
              <a:defRPr sz="1500"/>
            </a:lvl3pPr>
            <a:lvl4pPr marL="1169020" indent="-228408">
              <a:lnSpc>
                <a:spcPct val="150000"/>
              </a:lnSpc>
              <a:spcBef>
                <a:spcPts val="0"/>
              </a:spcBef>
              <a:buFont typeface="Courier New"/>
              <a:buChar char="o"/>
              <a:defRPr sz="1500"/>
            </a:lvl4pPr>
            <a:lvl5pPr marL="1410011">
              <a:lnSpc>
                <a:spcPct val="150000"/>
              </a:lnSpc>
              <a:spcBef>
                <a:spcPts val="0"/>
              </a:spcBef>
              <a:defRPr sz="15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26605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ext_Option3withPic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4443920"/>
            <a:ext cx="826946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20718" y="2343149"/>
            <a:ext cx="3424691" cy="238363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55738" y="2300521"/>
            <a:ext cx="2565400" cy="2527298"/>
          </a:xfr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65623" y="1558015"/>
            <a:ext cx="6211528" cy="654051"/>
          </a:xfr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</p:spTree>
    <p:extLst>
      <p:ext uri="{BB962C8B-B14F-4D97-AF65-F5344CB8AC3E}">
        <p14:creationId xmlns:p14="http://schemas.microsoft.com/office/powerpoint/2010/main" val="67973240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ext_Option4withPic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4437116"/>
            <a:ext cx="826946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803" y="1639883"/>
            <a:ext cx="3466005" cy="30908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65623" y="1597737"/>
            <a:ext cx="2564652" cy="3338082"/>
          </a:xfr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489600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LargePicWithCaptio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1610890"/>
            <a:ext cx="826946" cy="110963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64875" y="1639883"/>
            <a:ext cx="6215062" cy="30908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7034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_Full_Bleed_Pictur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MMasterBGOsizeWhiteNo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71" y="-6803"/>
            <a:ext cx="9144000" cy="5143500"/>
          </a:xfrm>
          <a:prstGeom prst="rect">
            <a:avLst/>
          </a:prstGeom>
        </p:spPr>
      </p:pic>
      <p:sp>
        <p:nvSpPr>
          <p:cNvPr id="4" name="Picture Placeholder 2"/>
          <p:cNvSpPr>
            <a:spLocks noGrp="1"/>
          </p:cNvSpPr>
          <p:nvPr>
            <p:ph type="pic" idx="15"/>
          </p:nvPr>
        </p:nvSpPr>
        <p:spPr>
          <a:xfrm>
            <a:off x="0" y="1"/>
            <a:ext cx="9144000" cy="51435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04544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2PicsWithTex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6949297" y="1625403"/>
            <a:ext cx="1914265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1458913" y="1639888"/>
            <a:ext cx="2565400" cy="196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795" y="1639888"/>
            <a:ext cx="2565400" cy="196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1465623" y="3728469"/>
            <a:ext cx="2564652" cy="1194197"/>
          </a:xfr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text styles Click to edit Master text styles 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8768" y="3721665"/>
            <a:ext cx="2561920" cy="1194197"/>
          </a:xfr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text styles Click to edit Master text styles 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574071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4_Pics_no_tex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6949297" y="1611796"/>
            <a:ext cx="1640675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1458913" y="1639888"/>
            <a:ext cx="2565400" cy="134540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795" y="1639888"/>
            <a:ext cx="2565400" cy="134540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idx="16"/>
          </p:nvPr>
        </p:nvSpPr>
        <p:spPr>
          <a:xfrm>
            <a:off x="4204795" y="3094864"/>
            <a:ext cx="2565400" cy="134540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7"/>
          </p:nvPr>
        </p:nvSpPr>
        <p:spPr>
          <a:xfrm>
            <a:off x="1458913" y="3094864"/>
            <a:ext cx="2565400" cy="134540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815" indent="0">
              <a:buNone/>
              <a:defRPr sz="2800"/>
            </a:lvl2pPr>
            <a:lvl3pPr marL="913630" indent="0">
              <a:buNone/>
              <a:defRPr sz="2400"/>
            </a:lvl3pPr>
            <a:lvl4pPr marL="1370446" indent="0">
              <a:buNone/>
              <a:defRPr sz="2000"/>
            </a:lvl4pPr>
            <a:lvl5pPr marL="1827261" indent="0">
              <a:buNone/>
              <a:defRPr sz="2000"/>
            </a:lvl5pPr>
            <a:lvl6pPr marL="2284079" indent="0">
              <a:buNone/>
              <a:defRPr sz="2000"/>
            </a:lvl6pPr>
            <a:lvl7pPr marL="2740897" indent="0">
              <a:buNone/>
              <a:defRPr sz="2000"/>
            </a:lvl7pPr>
            <a:lvl8pPr marL="3197712" indent="0">
              <a:buNone/>
              <a:defRPr sz="2000"/>
            </a:lvl8pPr>
            <a:lvl9pPr marL="365452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021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Heading_PlusPic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74016" y="2343150"/>
            <a:ext cx="5291999" cy="237599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4762" y="1551212"/>
            <a:ext cx="5287991" cy="654051"/>
          </a:xfr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</p:spTree>
    <p:extLst>
      <p:ext uri="{BB962C8B-B14F-4D97-AF65-F5344CB8AC3E}">
        <p14:creationId xmlns:p14="http://schemas.microsoft.com/office/powerpoint/2010/main" val="8152065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3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AE562-B718-4C32-8360-1D8C64042EA6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6466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_Option1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783957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Master title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>
          <a:xfrm>
            <a:off x="4205288" y="2335171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9085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_Option2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55738" y="873925"/>
            <a:ext cx="2565400" cy="357425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776292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</a:t>
            </a:r>
            <a:r>
              <a:rPr lang="en-GB" smtClean="0"/>
              <a:t>Master title </a:t>
            </a:r>
            <a:r>
              <a:rPr lang="en-GB" dirty="0" smtClean="0"/>
              <a:t>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8"/>
          </p:nvPr>
        </p:nvSpPr>
        <p:spPr>
          <a:xfrm>
            <a:off x="4205288" y="2327500"/>
            <a:ext cx="3471862" cy="2120676"/>
          </a:xfrm>
        </p:spPr>
        <p:txBody>
          <a:bodyPr lIns="0" tIns="0" rIns="0" bIns="0">
            <a:no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957264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_Option3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0" y="874732"/>
            <a:ext cx="4021138" cy="385681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5288" y="777105"/>
            <a:ext cx="3471862" cy="1503592"/>
          </a:xfrm>
        </p:spPr>
        <p:txBody>
          <a:bodyPr lIns="0" tIns="0" rIns="0" bIns="0">
            <a:no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3600" b="1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GB" dirty="0" smtClean="0"/>
              <a:t>Click to edit Master title styles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8"/>
          </p:nvPr>
        </p:nvSpPr>
        <p:spPr>
          <a:xfrm>
            <a:off x="4205291" y="2328319"/>
            <a:ext cx="3471863" cy="2403232"/>
          </a:xfrm>
        </p:spPr>
        <p:txBody>
          <a:bodyPr lIns="0" tIns="0" rIns="0" bIns="0">
            <a:no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400" b="0" i="0" baseline="0"/>
            </a:lvl1pPr>
            <a:lvl2pPr marL="0" indent="0">
              <a:buNone/>
              <a:defRPr sz="2400" baseline="0"/>
            </a:lvl2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224376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Heading_PlusPic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55750" y="1631597"/>
            <a:ext cx="5327999" cy="281657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65623" y="805400"/>
            <a:ext cx="5297128" cy="654051"/>
          </a:xfrm>
        </p:spPr>
        <p:txBody>
          <a:bodyPr lIns="0" tIns="0" rIns="0" bIns="0">
            <a:norm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</p:spTree>
    <p:extLst>
      <p:ext uri="{BB962C8B-B14F-4D97-AF65-F5344CB8AC3E}">
        <p14:creationId xmlns:p14="http://schemas.microsoft.com/office/powerpoint/2010/main" val="361158814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ext_Option1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2816" y="1621639"/>
            <a:ext cx="3469072" cy="2826544"/>
          </a:xfrm>
        </p:spPr>
        <p:txBody>
          <a:bodyPr lIns="0" tIns="0" rIns="0" bIns="0">
            <a:norm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0025" y="805400"/>
            <a:ext cx="7112000" cy="654051"/>
          </a:xfrm>
        </p:spPr>
        <p:txBody>
          <a:bodyPr lIns="0" tIns="0" rIns="0" bIns="0">
            <a:norm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8"/>
          </p:nvPr>
        </p:nvSpPr>
        <p:spPr>
          <a:xfrm>
            <a:off x="5128759" y="1621639"/>
            <a:ext cx="3461207" cy="2826544"/>
          </a:xfrm>
        </p:spPr>
        <p:txBody>
          <a:bodyPr lIns="0" tIns="0" rIns="0" bIns="0">
            <a:norm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38684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xt_Option2_Bullets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0025" y="805101"/>
            <a:ext cx="6207126" cy="654051"/>
          </a:xfrm>
        </p:spPr>
        <p:txBody>
          <a:bodyPr lIns="0" tIns="0" rIns="0" bIns="0">
            <a:norm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8"/>
          </p:nvPr>
        </p:nvSpPr>
        <p:spPr>
          <a:xfrm>
            <a:off x="1470036" y="1580526"/>
            <a:ext cx="6207125" cy="2867656"/>
          </a:xfrm>
        </p:spPr>
        <p:txBody>
          <a:bodyPr lIns="0" tIns="0" rIns="0" bIns="0"/>
          <a:lstStyle>
            <a:lvl1pPr marL="342531" indent="-342531">
              <a:spcBef>
                <a:spcPts val="0"/>
              </a:spcBef>
              <a:buFont typeface="Wingdings" charset="2"/>
              <a:buChar char="§"/>
              <a:defRPr sz="1800" b="0" i="0"/>
            </a:lvl1pPr>
            <a:lvl2pPr marL="668880">
              <a:lnSpc>
                <a:spcPct val="150000"/>
              </a:lnSpc>
              <a:spcBef>
                <a:spcPts val="0"/>
              </a:spcBef>
              <a:defRPr sz="1500"/>
            </a:lvl2pPr>
            <a:lvl3pPr marL="927797">
              <a:lnSpc>
                <a:spcPct val="150000"/>
              </a:lnSpc>
              <a:spcBef>
                <a:spcPts val="0"/>
              </a:spcBef>
              <a:defRPr sz="1500"/>
            </a:lvl3pPr>
            <a:lvl4pPr marL="1168740" indent="-228353">
              <a:lnSpc>
                <a:spcPct val="150000"/>
              </a:lnSpc>
              <a:spcBef>
                <a:spcPts val="0"/>
              </a:spcBef>
              <a:buFont typeface="Courier New"/>
              <a:buChar char="o"/>
              <a:defRPr sz="1500"/>
            </a:lvl4pPr>
            <a:lvl5pPr marL="1409673">
              <a:lnSpc>
                <a:spcPct val="150000"/>
              </a:lnSpc>
              <a:spcBef>
                <a:spcPts val="0"/>
              </a:spcBef>
              <a:defRPr sz="15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1467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ext_Option3withPic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4443920"/>
            <a:ext cx="826946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20720" y="1631646"/>
            <a:ext cx="3424691" cy="309989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55738" y="1582159"/>
            <a:ext cx="2565400" cy="3149385"/>
          </a:xfrm>
        </p:spPr>
        <p:txBody>
          <a:bodyPr lIns="0" tIns="0" rIns="0" bIns="0">
            <a:norm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65623" y="805400"/>
            <a:ext cx="6211528" cy="654051"/>
          </a:xfrm>
        </p:spPr>
        <p:txBody>
          <a:bodyPr lIns="0" tIns="0" rIns="0" bIns="0">
            <a:norm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</p:spTree>
    <p:extLst>
      <p:ext uri="{BB962C8B-B14F-4D97-AF65-F5344CB8AC3E}">
        <p14:creationId xmlns:p14="http://schemas.microsoft.com/office/powerpoint/2010/main" val="41030308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ext_Option4withPic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4437116"/>
            <a:ext cx="826946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805" y="880771"/>
            <a:ext cx="3466005" cy="385077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65623" y="838626"/>
            <a:ext cx="2564652" cy="3892919"/>
          </a:xfrm>
        </p:spPr>
        <p:txBody>
          <a:bodyPr lIns="0" tIns="0" rIns="0" bIns="0">
            <a:norm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06717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LargePicWithCaption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846510"/>
            <a:ext cx="826946" cy="110963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64875" y="875503"/>
            <a:ext cx="6215062" cy="357267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527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ext_Option1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2816" y="2273303"/>
            <a:ext cx="3469072" cy="2527298"/>
          </a:xfr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4760" y="1558015"/>
            <a:ext cx="6194454" cy="654051"/>
          </a:xfr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8"/>
          </p:nvPr>
        </p:nvSpPr>
        <p:spPr>
          <a:xfrm>
            <a:off x="5128759" y="2273303"/>
            <a:ext cx="3461207" cy="2527298"/>
          </a:xfr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806529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_Full_Bleed_Picture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MMasterBGOsizeWhiteNo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71" y="-6803"/>
            <a:ext cx="9144000" cy="5143500"/>
          </a:xfrm>
          <a:prstGeom prst="rect">
            <a:avLst/>
          </a:prstGeom>
        </p:spPr>
      </p:pic>
      <p:sp>
        <p:nvSpPr>
          <p:cNvPr id="4" name="Picture Placeholder 2"/>
          <p:cNvSpPr>
            <a:spLocks noGrp="1"/>
          </p:cNvSpPr>
          <p:nvPr>
            <p:ph type="pic" idx="15"/>
          </p:nvPr>
        </p:nvSpPr>
        <p:spPr>
          <a:xfrm>
            <a:off x="0" y="1"/>
            <a:ext cx="9144000" cy="51435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3431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2PicsWithText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6949297" y="859440"/>
            <a:ext cx="1914265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1458913" y="873927"/>
            <a:ext cx="2565400" cy="196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795" y="873927"/>
            <a:ext cx="2565400" cy="19605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 hasCustomPrompt="1"/>
          </p:nvPr>
        </p:nvSpPr>
        <p:spPr>
          <a:xfrm>
            <a:off x="1465623" y="2962505"/>
            <a:ext cx="2564652" cy="1485670"/>
          </a:xfrm>
        </p:spPr>
        <p:txBody>
          <a:bodyPr lIns="0" tIns="0" rIns="0" bIns="0">
            <a:norm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text styles Click to edit Master text styles Click to edit Master text styles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4208768" y="2955703"/>
            <a:ext cx="2561920" cy="1492473"/>
          </a:xfrm>
        </p:spPr>
        <p:txBody>
          <a:bodyPr lIns="0" tIns="0" rIns="0" bIns="0">
            <a:normAutofit/>
          </a:bodyPr>
          <a:lstStyle>
            <a:lvl1pPr marL="0" marR="0" indent="0" algn="l" defTabSz="9134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41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text styles Click to edit Master text styles 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741463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4_Pics_no_text_White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6949299" y="858043"/>
            <a:ext cx="1640675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idx="1"/>
          </p:nvPr>
        </p:nvSpPr>
        <p:spPr>
          <a:xfrm>
            <a:off x="1458913" y="886129"/>
            <a:ext cx="2565400" cy="172459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795" y="886129"/>
            <a:ext cx="2565400" cy="172459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idx="16"/>
          </p:nvPr>
        </p:nvSpPr>
        <p:spPr>
          <a:xfrm>
            <a:off x="4204795" y="2734064"/>
            <a:ext cx="2565400" cy="170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idx="17"/>
          </p:nvPr>
        </p:nvSpPr>
        <p:spPr>
          <a:xfrm>
            <a:off x="1458913" y="2727212"/>
            <a:ext cx="2565400" cy="1713053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705" indent="0">
              <a:buNone/>
              <a:defRPr sz="2800"/>
            </a:lvl2pPr>
            <a:lvl3pPr marL="913410" indent="0">
              <a:buNone/>
              <a:defRPr sz="2400"/>
            </a:lvl3pPr>
            <a:lvl4pPr marL="1370116" indent="0">
              <a:buNone/>
              <a:defRPr sz="2000"/>
            </a:lvl4pPr>
            <a:lvl5pPr marL="1826821" indent="0">
              <a:buNone/>
              <a:defRPr sz="2000"/>
            </a:lvl5pPr>
            <a:lvl6pPr marL="2283531" indent="0">
              <a:buNone/>
              <a:defRPr sz="2000"/>
            </a:lvl6pPr>
            <a:lvl7pPr marL="2740239" indent="0">
              <a:buNone/>
              <a:defRPr sz="2000"/>
            </a:lvl7pPr>
            <a:lvl8pPr marL="3196944" indent="0">
              <a:buNone/>
              <a:defRPr sz="2000"/>
            </a:lvl8pPr>
            <a:lvl9pPr marL="3653652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1576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_Full_Bleed_Picture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MMasterBGOsize Blank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71" y="-6803"/>
            <a:ext cx="9144000" cy="5143500"/>
          </a:xfrm>
          <a:prstGeom prst="rect">
            <a:avLst/>
          </a:prstGeom>
        </p:spPr>
      </p:pic>
      <p:sp>
        <p:nvSpPr>
          <p:cNvPr id="4" name="Picture Placeholder 2"/>
          <p:cNvSpPr>
            <a:spLocks noGrp="1"/>
          </p:cNvSpPr>
          <p:nvPr>
            <p:ph type="pic" idx="15"/>
          </p:nvPr>
        </p:nvSpPr>
        <p:spPr>
          <a:xfrm>
            <a:off x="2" y="0"/>
            <a:ext cx="9228518" cy="51435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89824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2435500" y="445025"/>
            <a:ext cx="63969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2435500" y="445025"/>
            <a:ext cx="63969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2435500" y="445025"/>
            <a:ext cx="63969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ext_Option2_Bullets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4760" y="1558015"/>
            <a:ext cx="6194454" cy="654051"/>
          </a:xfr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8"/>
          </p:nvPr>
        </p:nvSpPr>
        <p:spPr>
          <a:xfrm>
            <a:off x="1474016" y="2360842"/>
            <a:ext cx="6191997" cy="1850571"/>
          </a:xfrm>
        </p:spPr>
        <p:txBody>
          <a:bodyPr lIns="0" tIns="0" rIns="0" bIns="0"/>
          <a:lstStyle>
            <a:lvl1pPr marL="342859" indent="-342859">
              <a:spcBef>
                <a:spcPts val="0"/>
              </a:spcBef>
              <a:buFont typeface="Wingdings" charset="2"/>
              <a:buChar char="§"/>
              <a:defRPr sz="1800" b="0" i="0"/>
            </a:lvl1pPr>
            <a:lvl2pPr marL="669520">
              <a:lnSpc>
                <a:spcPct val="150000"/>
              </a:lnSpc>
              <a:spcBef>
                <a:spcPts val="0"/>
              </a:spcBef>
              <a:defRPr sz="1500"/>
            </a:lvl2pPr>
            <a:lvl3pPr marL="928689">
              <a:lnSpc>
                <a:spcPct val="150000"/>
              </a:lnSpc>
              <a:spcBef>
                <a:spcPts val="0"/>
              </a:spcBef>
              <a:defRPr sz="1500"/>
            </a:lvl3pPr>
            <a:lvl4pPr marL="1169860" indent="-228573">
              <a:lnSpc>
                <a:spcPct val="150000"/>
              </a:lnSpc>
              <a:spcBef>
                <a:spcPts val="0"/>
              </a:spcBef>
              <a:buFont typeface="Courier New"/>
              <a:buChar char="o"/>
              <a:defRPr sz="1500"/>
            </a:lvl4pPr>
            <a:lvl5pPr marL="1411031">
              <a:lnSpc>
                <a:spcPct val="150000"/>
              </a:lnSpc>
              <a:spcBef>
                <a:spcPts val="0"/>
              </a:spcBef>
              <a:defRPr sz="15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3528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defRPr>
                <a:solidFill>
                  <a:schemeClr val="dk1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_Option1_Black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4205287" y="1523997"/>
            <a:ext cx="3471900" cy="150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480"/>
              </a:spcBef>
              <a:buClr>
                <a:schemeClr val="lt1"/>
              </a:buClr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1" name="Shape 51"/>
          <p:cNvSpPr txBox="1">
            <a:spLocks noGrp="1"/>
          </p:cNvSpPr>
          <p:nvPr>
            <p:ph type="body" idx="2"/>
          </p:nvPr>
        </p:nvSpPr>
        <p:spPr>
          <a:xfrm>
            <a:off x="4205287" y="3075211"/>
            <a:ext cx="3471900" cy="150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480"/>
              </a:spcBef>
              <a:buClr>
                <a:schemeClr val="lt1"/>
              </a:buClr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lt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l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ext_Option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2816" y="2273307"/>
            <a:ext cx="3469072" cy="252729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0025" y="1558015"/>
            <a:ext cx="7112000" cy="65405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8"/>
          </p:nvPr>
        </p:nvSpPr>
        <p:spPr>
          <a:xfrm>
            <a:off x="5128758" y="2273307"/>
            <a:ext cx="3461207" cy="252729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l" defTabSz="913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363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05766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ext_Option1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2816" y="2273303"/>
            <a:ext cx="3469072" cy="252729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4760" y="1558015"/>
            <a:ext cx="6194454" cy="65405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8"/>
          </p:nvPr>
        </p:nvSpPr>
        <p:spPr>
          <a:xfrm>
            <a:off x="5128758" y="2273303"/>
            <a:ext cx="3461207" cy="252729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45725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ext_Option3withPic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4443919"/>
            <a:ext cx="826946" cy="72687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20711" y="2343149"/>
            <a:ext cx="3455999" cy="238363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4012" y="2300516"/>
            <a:ext cx="2565400" cy="2527298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4760" y="1558015"/>
            <a:ext cx="6194454" cy="65405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</p:spTree>
    <p:extLst>
      <p:ext uri="{BB962C8B-B14F-4D97-AF65-F5344CB8AC3E}">
        <p14:creationId xmlns:p14="http://schemas.microsoft.com/office/powerpoint/2010/main" val="40932915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LargePicWithCaption_Black_No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853363"/>
            <a:ext cx="826946" cy="110963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74013" y="882354"/>
            <a:ext cx="6215062" cy="356582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6925" indent="0">
              <a:buNone/>
              <a:defRPr sz="2800"/>
            </a:lvl2pPr>
            <a:lvl3pPr marL="913850" indent="0">
              <a:buNone/>
              <a:defRPr sz="2400"/>
            </a:lvl3pPr>
            <a:lvl4pPr marL="1370775" indent="0">
              <a:buNone/>
              <a:defRPr sz="2000"/>
            </a:lvl4pPr>
            <a:lvl5pPr marL="1827701" indent="0">
              <a:buNone/>
              <a:defRPr sz="2000"/>
            </a:lvl5pPr>
            <a:lvl6pPr marL="2284627" indent="0">
              <a:buNone/>
              <a:defRPr sz="2000"/>
            </a:lvl6pPr>
            <a:lvl7pPr marL="2741555" indent="0">
              <a:buNone/>
              <a:defRPr sz="2000"/>
            </a:lvl7pPr>
            <a:lvl8pPr marL="3198480" indent="0">
              <a:buNone/>
              <a:defRPr sz="2000"/>
            </a:lvl8pPr>
            <a:lvl9pPr marL="3655406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962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ext_Option3withPic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4443920"/>
            <a:ext cx="826946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20712" y="2343149"/>
            <a:ext cx="3455999" cy="238363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4012" y="2300517"/>
            <a:ext cx="2565400" cy="2527298"/>
          </a:xfr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7" hasCustomPrompt="1"/>
          </p:nvPr>
        </p:nvSpPr>
        <p:spPr>
          <a:xfrm>
            <a:off x="1474760" y="1558015"/>
            <a:ext cx="6194454" cy="654051"/>
          </a:xfr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2700" b="1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dirty="0" smtClean="0"/>
              <a:t>Click to edit Master subhead styles</a:t>
            </a:r>
          </a:p>
        </p:txBody>
      </p:sp>
    </p:spTree>
    <p:extLst>
      <p:ext uri="{BB962C8B-B14F-4D97-AF65-F5344CB8AC3E}">
        <p14:creationId xmlns:p14="http://schemas.microsoft.com/office/powerpoint/2010/main" val="1868103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ext_Option4withPic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4437116"/>
            <a:ext cx="826946" cy="72687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4204797" y="1639883"/>
            <a:ext cx="3466005" cy="30908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>
          <a:xfrm>
            <a:off x="1474760" y="1597737"/>
            <a:ext cx="2564652" cy="3338082"/>
          </a:xfrm>
        </p:spPr>
        <p:txBody>
          <a:bodyPr lIns="0" tIns="0" rIns="0" bIns="0">
            <a:normAutofit/>
          </a:bodyPr>
          <a:lstStyle>
            <a:lvl1pPr marL="0" marR="0" indent="0" algn="l" defTabSz="91429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500" b="0" i="0" baseline="0"/>
            </a:lvl1pPr>
          </a:lstStyle>
          <a:p>
            <a:pPr marL="0" marR="0" lvl="0" indent="0" algn="l" defTabSz="91429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778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LargePicWithCaption_Bl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/>
          </p:nvPr>
        </p:nvSpPr>
        <p:spPr>
          <a:xfrm>
            <a:off x="7856827" y="1610890"/>
            <a:ext cx="826946" cy="110963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None/>
              <a:defRPr sz="900" b="0" i="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/>
          </p:cNvSpPr>
          <p:nvPr>
            <p:ph type="pic" idx="15"/>
          </p:nvPr>
        </p:nvSpPr>
        <p:spPr>
          <a:xfrm>
            <a:off x="1474013" y="1639883"/>
            <a:ext cx="6215062" cy="309086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156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55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M_LogoBG_Master OSize.jpg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74" y="-1505"/>
            <a:ext cx="9252000" cy="516524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338" y="2213882"/>
            <a:ext cx="8229600" cy="1827439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833AE562-B718-4C32-8360-1D8C64042EA6}" type="datetimeFigureOut">
              <a:rPr lang="en-GB" smtClean="0"/>
              <a:t>03/04/2017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1338" y="1346564"/>
            <a:ext cx="8229600" cy="857250"/>
          </a:xfrm>
          <a:prstGeom prst="rect">
            <a:avLst/>
          </a:prstGeom>
        </p:spPr>
        <p:txBody>
          <a:bodyPr vert="horz" lIns="91429" tIns="45715" rIns="91429" bIns="4571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iming>
    <p:tnLst>
      <p:par>
        <p:cTn id="1" dur="indefinite" restart="never" nodeType="tmRoot"/>
      </p:par>
    </p:tnLst>
  </p:timing>
  <p:txStyles>
    <p:titleStyle>
      <a:lvl1pPr algn="ctr" defTabSz="914290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859" indent="-342859" algn="l" defTabSz="914290" rtl="0" eaLnBrk="1" latinLnBrk="0" hangingPunct="1">
        <a:spcBef>
          <a:spcPct val="20000"/>
        </a:spcBef>
        <a:buFont typeface="Arial" pitchFamily="34" charset="0"/>
        <a:buChar char="•"/>
        <a:defRPr sz="3200" b="1" i="0" kern="1200">
          <a:solidFill>
            <a:schemeClr val="tx1"/>
          </a:solidFill>
          <a:latin typeface="Arial"/>
          <a:ea typeface="+mn-ea"/>
          <a:cs typeface="+mn-cs"/>
        </a:defRPr>
      </a:lvl1pPr>
      <a:lvl2pPr marL="742861" indent="-285716" algn="l" defTabSz="91429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/>
          <a:ea typeface="+mn-ea"/>
          <a:cs typeface="+mn-cs"/>
        </a:defRPr>
      </a:lvl2pPr>
      <a:lvl3pPr marL="114286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/>
          <a:ea typeface="+mn-ea"/>
          <a:cs typeface="+mn-cs"/>
        </a:defRPr>
      </a:lvl3pPr>
      <a:lvl4pPr marL="1600008" indent="-228573" algn="l" defTabSz="91429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4pPr>
      <a:lvl5pPr marL="2057153" indent="-228573" algn="l" defTabSz="91429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/>
          <a:ea typeface="+mn-ea"/>
          <a:cs typeface="+mn-cs"/>
        </a:defRPr>
      </a:lvl5pPr>
      <a:lvl6pPr marL="2514298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4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9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34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541338" y="2213882"/>
            <a:ext cx="8229600" cy="1827439"/>
          </a:xfrm>
          <a:prstGeom prst="rect">
            <a:avLst/>
          </a:prstGeom>
        </p:spPr>
        <p:txBody>
          <a:bodyPr vert="horz" lIns="91407" tIns="45705" rIns="91407" bIns="4570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3844"/>
          </a:xfrm>
          <a:prstGeom prst="rect">
            <a:avLst/>
          </a:prstGeom>
        </p:spPr>
        <p:txBody>
          <a:bodyPr vert="horz" lIns="91407" tIns="45705" rIns="91407" bIns="4570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6BFECD78-3C8E-49F2-8FAB-59489D168ABB}" type="datetimeFigureOut">
              <a:rPr lang="en-US" smtClean="0"/>
              <a:pPr/>
              <a:t>4/3/2017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3844"/>
          </a:xfrm>
          <a:prstGeom prst="rect">
            <a:avLst/>
          </a:prstGeom>
        </p:spPr>
        <p:txBody>
          <a:bodyPr vert="horz" lIns="91407" tIns="45705" rIns="91407" bIns="4570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5"/>
            <a:ext cx="2133600" cy="273844"/>
          </a:xfrm>
          <a:prstGeom prst="rect">
            <a:avLst/>
          </a:prstGeom>
        </p:spPr>
        <p:txBody>
          <a:bodyPr vert="horz" lIns="91407" tIns="45705" rIns="91407" bIns="4570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0FB56013-B943-42BA-886F-6F9D4EB85E9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541338" y="1346564"/>
            <a:ext cx="8229600" cy="857250"/>
          </a:xfrm>
          <a:prstGeom prst="rect">
            <a:avLst/>
          </a:prstGeom>
        </p:spPr>
        <p:txBody>
          <a:bodyPr vert="horz" lIns="91407" tIns="45705" rIns="91407" bIns="4570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948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716" r:id="rId13"/>
  </p:sldLayoutIdLst>
  <p:txStyles>
    <p:titleStyle>
      <a:lvl1pPr algn="ctr" defTabSz="457035" rtl="0" eaLnBrk="1" latinLnBrk="0" hangingPunct="1">
        <a:spcBef>
          <a:spcPct val="0"/>
        </a:spcBef>
        <a:buNone/>
        <a:defRPr sz="4400" b="1" i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2777" indent="-342777" algn="l" defTabSz="457035" rtl="0" eaLnBrk="1" latinLnBrk="0" hangingPunct="1">
        <a:spcBef>
          <a:spcPct val="20000"/>
        </a:spcBef>
        <a:buFont typeface="Arial"/>
        <a:buChar char="•"/>
        <a:defRPr sz="3200" b="1" kern="1200">
          <a:solidFill>
            <a:schemeClr val="bg1"/>
          </a:solidFill>
          <a:latin typeface="Arial"/>
          <a:ea typeface="+mn-ea"/>
          <a:cs typeface="Arial"/>
        </a:defRPr>
      </a:lvl1pPr>
      <a:lvl2pPr marL="742683" indent="-285646" algn="l" defTabSz="457035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/>
          </a:solidFill>
          <a:latin typeface="Arial"/>
          <a:ea typeface="+mn-ea"/>
          <a:cs typeface="Arial"/>
        </a:defRPr>
      </a:lvl2pPr>
      <a:lvl3pPr marL="1142589" indent="-228518" algn="l" defTabSz="45703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/>
          </a:solidFill>
          <a:latin typeface="Arial"/>
          <a:ea typeface="+mn-ea"/>
          <a:cs typeface="Arial"/>
        </a:defRPr>
      </a:lvl3pPr>
      <a:lvl4pPr marL="1599624" indent="-228518" algn="l" defTabSz="457035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/>
          </a:solidFill>
          <a:latin typeface="Arial"/>
          <a:ea typeface="+mn-ea"/>
          <a:cs typeface="Arial"/>
        </a:defRPr>
      </a:lvl4pPr>
      <a:lvl5pPr marL="2056659" indent="-228518" algn="l" defTabSz="457035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/>
          </a:solidFill>
          <a:latin typeface="Arial"/>
          <a:ea typeface="+mn-ea"/>
          <a:cs typeface="Arial"/>
        </a:defRPr>
      </a:lvl5pPr>
      <a:lvl6pPr marL="2513694" indent="-228518" algn="l" defTabSz="45703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29" indent="-228518" algn="l" defTabSz="45703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66" indent="-228518" algn="l" defTabSz="45703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02" indent="-228518" algn="l" defTabSz="45703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5" algn="l" defTabSz="457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0" algn="l" defTabSz="457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05" algn="l" defTabSz="457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41" algn="l" defTabSz="457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76" algn="l" defTabSz="457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13" algn="l" defTabSz="457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48" algn="l" defTabSz="457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83" algn="l" defTabSz="45703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MMasterBGOsizeWhite.jpg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71" y="-6803"/>
            <a:ext cx="9144000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1338" y="1329084"/>
            <a:ext cx="8229600" cy="857250"/>
          </a:xfrm>
          <a:prstGeom prst="rect">
            <a:avLst/>
          </a:prstGeom>
        </p:spPr>
        <p:txBody>
          <a:bodyPr vert="horz" lIns="91385" tIns="45695" rIns="91385" bIns="4569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129" y="2304853"/>
            <a:ext cx="8229600" cy="1811286"/>
          </a:xfrm>
          <a:prstGeom prst="rect">
            <a:avLst/>
          </a:prstGeom>
        </p:spPr>
        <p:txBody>
          <a:bodyPr vert="horz" lIns="91385" tIns="45695" rIns="91385" bIns="4569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385" tIns="45695" rIns="91385" bIns="4569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FB2BA0FE-C67D-B749-84E8-C37D858D1263}" type="datetimeFigureOut">
              <a:rPr lang="en-US" smtClean="0"/>
              <a:pPr/>
              <a:t>4/3/2017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385" tIns="45695" rIns="91385" bIns="4569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385" tIns="45695" rIns="91385" bIns="4569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7DDE5CC9-A5EE-E447-9C0C-2CA82D4B4F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378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p:txStyles>
    <p:titleStyle>
      <a:lvl1pPr algn="ctr" defTabSz="456925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695" indent="-342695" algn="l" defTabSz="456925" rtl="0" eaLnBrk="1" latinLnBrk="0" hangingPunct="1">
        <a:spcBef>
          <a:spcPct val="20000"/>
        </a:spcBef>
        <a:buFont typeface="Arial"/>
        <a:buChar char="•"/>
        <a:defRPr sz="3200" b="1" kern="1200">
          <a:solidFill>
            <a:schemeClr val="tx1"/>
          </a:solidFill>
          <a:latin typeface="Arial"/>
          <a:ea typeface="+mn-ea"/>
          <a:cs typeface="+mn-cs"/>
        </a:defRPr>
      </a:lvl1pPr>
      <a:lvl2pPr marL="742505" indent="-285576" algn="l" defTabSz="456925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+mn-cs"/>
        </a:defRPr>
      </a:lvl2pPr>
      <a:lvl3pPr marL="1142315" indent="-228463" algn="l" defTabSz="45692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+mn-cs"/>
        </a:defRPr>
      </a:lvl3pPr>
      <a:lvl4pPr marL="1599240" indent="-228463" algn="l" defTabSz="456925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4pPr>
      <a:lvl5pPr marL="2056165" indent="-228463" algn="l" defTabSz="456925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+mn-cs"/>
        </a:defRPr>
      </a:lvl5pPr>
      <a:lvl6pPr marL="2513091" indent="-228463" algn="l" defTabSz="45692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016" indent="-228463" algn="l" defTabSz="45692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943" indent="-228463" algn="l" defTabSz="45692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870" indent="-228463" algn="l" defTabSz="45692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25" algn="l" defTabSz="456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50" algn="l" defTabSz="456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75" algn="l" defTabSz="456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01" algn="l" defTabSz="456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627" algn="l" defTabSz="456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555" algn="l" defTabSz="456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480" algn="l" defTabSz="456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406" algn="l" defTabSz="4569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541338" y="1329084"/>
            <a:ext cx="8229600" cy="857250"/>
          </a:xfrm>
          <a:prstGeom prst="rect">
            <a:avLst/>
          </a:prstGeom>
        </p:spPr>
        <p:txBody>
          <a:bodyPr vert="horz" lIns="91363" tIns="45685" rIns="91363" bIns="4568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48129" y="2304853"/>
            <a:ext cx="8229600" cy="1811286"/>
          </a:xfrm>
          <a:prstGeom prst="rect">
            <a:avLst/>
          </a:prstGeom>
        </p:spPr>
        <p:txBody>
          <a:bodyPr vert="horz" lIns="91363" tIns="45685" rIns="91363" bIns="4568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9"/>
            <a:ext cx="2133600" cy="273844"/>
          </a:xfrm>
          <a:prstGeom prst="rect">
            <a:avLst/>
          </a:prstGeom>
        </p:spPr>
        <p:txBody>
          <a:bodyPr vert="horz" lIns="91363" tIns="45685" rIns="91363" bIns="4568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FB2BA0FE-C67D-B749-84E8-C37D858D1263}" type="datetimeFigureOut">
              <a:rPr lang="en-US" smtClean="0"/>
              <a:pPr/>
              <a:t>4/3/2017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9"/>
            <a:ext cx="2895600" cy="273844"/>
          </a:xfrm>
          <a:prstGeom prst="rect">
            <a:avLst/>
          </a:prstGeom>
        </p:spPr>
        <p:txBody>
          <a:bodyPr vert="horz" lIns="91363" tIns="45685" rIns="91363" bIns="4568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9"/>
            <a:ext cx="2133600" cy="273844"/>
          </a:xfrm>
          <a:prstGeom prst="rect">
            <a:avLst/>
          </a:prstGeom>
        </p:spPr>
        <p:txBody>
          <a:bodyPr vert="horz" lIns="91363" tIns="45685" rIns="91363" bIns="4568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fld id="{7DDE5CC9-A5EE-E447-9C0C-2CA82D4B4F1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92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xStyles>
    <p:titleStyle>
      <a:lvl1pPr algn="ctr" defTabSz="456815" rtl="0" eaLnBrk="1" latinLnBrk="0" hangingPunct="1">
        <a:spcBef>
          <a:spcPct val="0"/>
        </a:spcBef>
        <a:buNone/>
        <a:defRPr sz="4400" b="1" i="0" kern="1200">
          <a:solidFill>
            <a:schemeClr val="tx1"/>
          </a:solidFill>
          <a:latin typeface="Arial"/>
          <a:ea typeface="+mj-ea"/>
          <a:cs typeface="Arial"/>
        </a:defRPr>
      </a:lvl1pPr>
    </p:titleStyle>
    <p:bodyStyle>
      <a:lvl1pPr marL="342613" indent="-342613" algn="l" defTabSz="456815" rtl="0" eaLnBrk="1" latinLnBrk="0" hangingPunct="1">
        <a:spcBef>
          <a:spcPct val="20000"/>
        </a:spcBef>
        <a:buFont typeface="Arial"/>
        <a:buChar char="•"/>
        <a:defRPr sz="32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742327" indent="-285506" algn="l" defTabSz="456815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Arial"/>
          <a:ea typeface="+mn-ea"/>
          <a:cs typeface="Arial"/>
        </a:defRPr>
      </a:lvl2pPr>
      <a:lvl3pPr marL="1142041" indent="-228408" algn="l" defTabSz="456815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Arial"/>
          <a:ea typeface="+mn-ea"/>
          <a:cs typeface="Arial"/>
        </a:defRPr>
      </a:lvl3pPr>
      <a:lvl4pPr marL="1598856" indent="-228408" algn="l" defTabSz="456815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/>
          <a:ea typeface="+mn-ea"/>
          <a:cs typeface="Arial"/>
        </a:defRPr>
      </a:lvl4pPr>
      <a:lvl5pPr marL="2055671" indent="-228408" algn="l" defTabSz="456815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Arial"/>
          <a:ea typeface="+mn-ea"/>
          <a:cs typeface="Arial"/>
        </a:defRPr>
      </a:lvl5pPr>
      <a:lvl6pPr marL="2512488" indent="-228408" algn="l" defTabSz="4568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303" indent="-228408" algn="l" defTabSz="4568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121" indent="-228408" algn="l" defTabSz="4568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938" indent="-228408" algn="l" defTabSz="45681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68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15" algn="l" defTabSz="4568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30" algn="l" defTabSz="4568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446" algn="l" defTabSz="4568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261" algn="l" defTabSz="4568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079" algn="l" defTabSz="4568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897" algn="l" defTabSz="4568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712" algn="l" defTabSz="4568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529" algn="l" defTabSz="4568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hape 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0" y="0"/>
            <a:ext cx="690779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fld id="{1050E752-E78F-4853-9945-030A9D18EE4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9" r:id="rId10"/>
    <p:sldLayoutId id="2147483820" r:id="rId11"/>
    <p:sldLayoutId id="2147483821" r:id="rId12"/>
    <p:sldLayoutId id="2147483822" r:id="rId13"/>
    <p:sldLayoutId id="2147483825" r:id="rId14"/>
    <p:sldLayoutId id="2147483826" r:id="rId15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6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6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microsoft.com/office/2007/relationships/hdphoto" Target="../media/hdphoto1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7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6.png"/><Relationship Id="rId4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5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6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mp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6.png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6.xml"/><Relationship Id="rId5" Type="http://schemas.openxmlformats.org/officeDocument/2006/relationships/image" Target="../media/image6.png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6.xml"/><Relationship Id="rId6" Type="http://schemas.microsoft.com/office/2007/relationships/hdphoto" Target="../media/hdphoto3.wdp"/><Relationship Id="rId5" Type="http://schemas.openxmlformats.org/officeDocument/2006/relationships/image" Target="../media/image47.png"/><Relationship Id="rId4" Type="http://schemas.microsoft.com/office/2007/relationships/hdphoto" Target="../media/hdphoto2.wdp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6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6.xml"/><Relationship Id="rId6" Type="http://schemas.microsoft.com/office/2007/relationships/hdphoto" Target="../media/hdphoto3.wdp"/><Relationship Id="rId5" Type="http://schemas.openxmlformats.org/officeDocument/2006/relationships/image" Target="../media/image47.png"/><Relationship Id="rId4" Type="http://schemas.microsoft.com/office/2007/relationships/hdphoto" Target="../media/hdphoto2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6.xml"/><Relationship Id="rId4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5.xml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6.png"/><Relationship Id="rId5" Type="http://schemas.openxmlformats.org/officeDocument/2006/relationships/image" Target="../media/image52.png"/><Relationship Id="rId4" Type="http://schemas.microsoft.com/office/2007/relationships/hdphoto" Target="../media/hdphoto4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52.png"/><Relationship Id="rId5" Type="http://schemas.microsoft.com/office/2007/relationships/hdphoto" Target="../media/hdphoto4.wdp"/><Relationship Id="rId4" Type="http://schemas.openxmlformats.org/officeDocument/2006/relationships/image" Target="../media/image51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48.png"/><Relationship Id="rId7" Type="http://schemas.openxmlformats.org/officeDocument/2006/relationships/image" Target="../media/image53.tmp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52.png"/><Relationship Id="rId5" Type="http://schemas.microsoft.com/office/2007/relationships/hdphoto" Target="../media/hdphoto4.wdp"/><Relationship Id="rId4" Type="http://schemas.openxmlformats.org/officeDocument/2006/relationships/image" Target="../media/image51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tmp"/><Relationship Id="rId3" Type="http://schemas.openxmlformats.org/officeDocument/2006/relationships/image" Target="../media/image48.png"/><Relationship Id="rId7" Type="http://schemas.openxmlformats.org/officeDocument/2006/relationships/image" Target="../media/image53.tmp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52.png"/><Relationship Id="rId5" Type="http://schemas.microsoft.com/office/2007/relationships/hdphoto" Target="../media/hdphoto4.wdp"/><Relationship Id="rId4" Type="http://schemas.openxmlformats.org/officeDocument/2006/relationships/image" Target="../media/image51.jpeg"/><Relationship Id="rId9" Type="http://schemas.openxmlformats.org/officeDocument/2006/relationships/image" Target="../media/image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mp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tmp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59.tmp"/><Relationship Id="rId11" Type="http://schemas.openxmlformats.org/officeDocument/2006/relationships/image" Target="../media/image6.png"/><Relationship Id="rId5" Type="http://schemas.openxmlformats.org/officeDocument/2006/relationships/image" Target="../media/image58.png"/><Relationship Id="rId10" Type="http://schemas.microsoft.com/office/2007/relationships/hdphoto" Target="../media/hdphoto5.wdp"/><Relationship Id="rId4" Type="http://schemas.openxmlformats.org/officeDocument/2006/relationships/image" Target="../media/image57.tmp"/><Relationship Id="rId9" Type="http://schemas.openxmlformats.org/officeDocument/2006/relationships/image" Target="../media/image6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tmp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59.tmp"/><Relationship Id="rId11" Type="http://schemas.openxmlformats.org/officeDocument/2006/relationships/image" Target="../media/image6.png"/><Relationship Id="rId5" Type="http://schemas.openxmlformats.org/officeDocument/2006/relationships/image" Target="../media/image58.png"/><Relationship Id="rId10" Type="http://schemas.microsoft.com/office/2007/relationships/hdphoto" Target="../media/hdphoto5.wdp"/><Relationship Id="rId4" Type="http://schemas.openxmlformats.org/officeDocument/2006/relationships/image" Target="../media/image57.tmp"/><Relationship Id="rId9" Type="http://schemas.openxmlformats.org/officeDocument/2006/relationships/image" Target="../media/image6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6.png"/><Relationship Id="rId5" Type="http://schemas.microsoft.com/office/2007/relationships/hdphoto" Target="../media/hdphoto6.wdp"/><Relationship Id="rId4" Type="http://schemas.openxmlformats.org/officeDocument/2006/relationships/image" Target="../media/image6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5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6.png"/><Relationship Id="rId7" Type="http://schemas.microsoft.com/office/2007/relationships/hdphoto" Target="../media/hdphoto7.wdp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6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9" Type="http://schemas.openxmlformats.org/officeDocument/2006/relationships/image" Target="../media/image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7.xml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6.png"/><Relationship Id="rId5" Type="http://schemas.openxmlformats.org/officeDocument/2006/relationships/image" Target="../media/image24.png"/><Relationship Id="rId4" Type="http://schemas.openxmlformats.org/officeDocument/2006/relationships/image" Target="../media/image2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6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6.png"/></Relationships>
</file>

<file path=ppt/slides/_rels/slide6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4.png"/><Relationship Id="rId7" Type="http://schemas.openxmlformats.org/officeDocument/2006/relationships/diagramColors" Target="../diagrams/colors1.xml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61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45.png"/><Relationship Id="rId5" Type="http://schemas.openxmlformats.org/officeDocument/2006/relationships/diagramLayout" Target="../diagrams/layout1.xml"/><Relationship Id="rId10" Type="http://schemas.openxmlformats.org/officeDocument/2006/relationships/image" Target="../media/image75.png"/><Relationship Id="rId4" Type="http://schemas.openxmlformats.org/officeDocument/2006/relationships/diagramData" Target="../diagrams/data1.xml"/><Relationship Id="rId9" Type="http://schemas.openxmlformats.org/officeDocument/2006/relationships/image" Target="../media/image37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61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76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61.xml"/><Relationship Id="rId6" Type="http://schemas.openxmlformats.org/officeDocument/2006/relationships/diagramColors" Target="../diagrams/colors3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1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76.png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1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76.png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1.xml"/><Relationship Id="rId6" Type="http://schemas.openxmlformats.org/officeDocument/2006/relationships/diagramColors" Target="../diagrams/colors6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6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6.xml"/><Relationship Id="rId9" Type="http://schemas.openxmlformats.org/officeDocument/2006/relationships/image" Target="../media/image76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1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76.pn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1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45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76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6.png"/><Relationship Id="rId4" Type="http://schemas.microsoft.com/office/2007/relationships/hdphoto" Target="../media/hdphoto8.wdp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80.emf"/><Relationship Id="rId5" Type="http://schemas.microsoft.com/office/2007/relationships/hdphoto" Target="../media/hdphoto9.wdp"/><Relationship Id="rId4" Type="http://schemas.openxmlformats.org/officeDocument/2006/relationships/image" Target="../media/image79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6.png"/><Relationship Id="rId4" Type="http://schemas.openxmlformats.org/officeDocument/2006/relationships/image" Target="../media/image8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5.xml"/><Relationship Id="rId4" Type="http://schemas.openxmlformats.org/officeDocument/2006/relationships/image" Target="../media/image6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6.png"/><Relationship Id="rId4" Type="http://schemas.openxmlformats.org/officeDocument/2006/relationships/image" Target="../media/image8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6.png"/><Relationship Id="rId4" Type="http://schemas.openxmlformats.org/officeDocument/2006/relationships/image" Target="../media/image8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4205286" y="1419622"/>
            <a:ext cx="3895106" cy="1695825"/>
          </a:xfrm>
        </p:spPr>
        <p:txBody>
          <a:bodyPr>
            <a:normAutofit/>
          </a:bodyPr>
          <a:lstStyle/>
          <a:p>
            <a:r>
              <a:rPr lang="en-GB" sz="4400" dirty="0" smtClean="0">
                <a:solidFill>
                  <a:schemeClr val="tx1"/>
                </a:solidFill>
              </a:rPr>
              <a:t>Data-Driven Museums</a:t>
            </a:r>
            <a:endParaRPr lang="en-GB" sz="4400" dirty="0" smtClean="0">
              <a:solidFill>
                <a:schemeClr val="tx2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GB" sz="2000" b="1" dirty="0">
                <a:solidFill>
                  <a:schemeClr val="tx1"/>
                </a:solidFill>
              </a:rPr>
              <a:t>Alice Daish </a:t>
            </a:r>
          </a:p>
          <a:p>
            <a:r>
              <a:rPr lang="en-GB" sz="1600" b="1" dirty="0">
                <a:solidFill>
                  <a:schemeClr val="tx2"/>
                </a:solidFill>
              </a:rPr>
              <a:t>Data Scientist</a:t>
            </a:r>
          </a:p>
          <a:p>
            <a:r>
              <a:rPr lang="en-GB" sz="1600" b="1" dirty="0" smtClean="0">
                <a:solidFill>
                  <a:srgbClr val="ADADAD"/>
                </a:solidFill>
              </a:rPr>
              <a:t>@</a:t>
            </a:r>
            <a:r>
              <a:rPr lang="en-GB" sz="1600" b="1" dirty="0" err="1">
                <a:solidFill>
                  <a:srgbClr val="ADADAD"/>
                </a:solidFill>
              </a:rPr>
              <a:t>alice_data</a:t>
            </a:r>
            <a:endParaRPr lang="en-GB" sz="1600" b="1" dirty="0">
              <a:solidFill>
                <a:srgbClr val="ADADAD"/>
              </a:solidFill>
            </a:endParaRPr>
          </a:p>
          <a:p>
            <a:endParaRPr lang="en-GB" sz="1050" b="1" dirty="0" smtClean="0">
              <a:solidFill>
                <a:schemeClr val="tx2"/>
              </a:solidFill>
            </a:endParaRPr>
          </a:p>
          <a:p>
            <a:endParaRPr lang="en-GB" sz="1400" b="1" dirty="0" smtClean="0">
              <a:solidFill>
                <a:schemeClr val="tx2"/>
              </a:solidFill>
            </a:endParaRPr>
          </a:p>
          <a:p>
            <a:endParaRPr lang="en-GB" sz="1200" b="1" dirty="0" smtClean="0">
              <a:solidFill>
                <a:schemeClr val="tx2"/>
              </a:solidFill>
            </a:endParaRPr>
          </a:p>
          <a:p>
            <a:endParaRPr lang="en-GB" sz="1200" b="1" dirty="0" smtClean="0">
              <a:solidFill>
                <a:schemeClr val="tx2"/>
              </a:solidFill>
            </a:endParaRPr>
          </a:p>
          <a:p>
            <a:r>
              <a:rPr lang="en-GB" sz="1400" b="1" dirty="0" smtClean="0">
                <a:solidFill>
                  <a:srgbClr val="FFCC00"/>
                </a:solidFill>
              </a:rPr>
              <a:t>March </a:t>
            </a:r>
            <a:r>
              <a:rPr lang="en-GB" sz="1400" b="1" dirty="0">
                <a:solidFill>
                  <a:srgbClr val="FFCC00"/>
                </a:solidFill>
              </a:rPr>
              <a:t>2017</a:t>
            </a:r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4183803" y="4371950"/>
            <a:ext cx="52847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rgbClr val="FFC000"/>
                </a:solidFill>
              </a:rPr>
              <a:t>Ideas in Practice Symposium</a:t>
            </a:r>
          </a:p>
        </p:txBody>
      </p:sp>
      <p:pic>
        <p:nvPicPr>
          <p:cNvPr id="6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8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435500" y="445025"/>
            <a:ext cx="6396900" cy="572700"/>
          </a:xfrm>
        </p:spPr>
        <p:txBody>
          <a:bodyPr/>
          <a:lstStyle/>
          <a:p>
            <a:r>
              <a:rPr lang="en-GB" sz="3600" dirty="0" smtClean="0">
                <a:solidFill>
                  <a:schemeClr val="tx1"/>
                </a:solidFill>
              </a:rPr>
              <a:t>Here to help us …</a:t>
            </a:r>
            <a:endParaRPr lang="en-GB" sz="3600" dirty="0">
              <a:solidFill>
                <a:schemeClr val="tx1"/>
              </a:solidFill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395536" y="1641136"/>
            <a:ext cx="3999900" cy="14368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Questions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95536" y="3077940"/>
            <a:ext cx="3999900" cy="14368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Problems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4644008" y="1641136"/>
            <a:ext cx="1800200" cy="28736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Data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7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723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 smtClean="0">
                <a:solidFill>
                  <a:schemeClr val="tx1"/>
                </a:solidFill>
              </a:rPr>
              <a:t>…to the rescue</a:t>
            </a:r>
            <a:endParaRPr lang="en-GB" sz="3600" dirty="0">
              <a:solidFill>
                <a:schemeClr val="tx1"/>
              </a:solidFill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395536" y="1641136"/>
            <a:ext cx="3999900" cy="14368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Questions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395536" y="3077940"/>
            <a:ext cx="3999900" cy="14368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Problems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4644008" y="1641136"/>
            <a:ext cx="1800200" cy="28736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Data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513081" y="2069971"/>
            <a:ext cx="2219159" cy="2015936"/>
            <a:chOff x="4513081" y="2069971"/>
            <a:chExt cx="2219159" cy="2015936"/>
          </a:xfrm>
        </p:grpSpPr>
        <p:sp>
          <p:nvSpPr>
            <p:cNvPr id="14" name="Regular Pentagon 13"/>
            <p:cNvSpPr/>
            <p:nvPr/>
          </p:nvSpPr>
          <p:spPr>
            <a:xfrm rot="10800000">
              <a:off x="4513081" y="2223016"/>
              <a:ext cx="2016224" cy="1798068"/>
            </a:xfrm>
            <a:prstGeom prst="pentagon">
              <a:avLst/>
            </a:prstGeom>
            <a:solidFill>
              <a:srgbClr val="FFFF00"/>
            </a:solidFill>
            <a:ln w="127000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endParaRPr lang="en-GB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788024" y="2069971"/>
              <a:ext cx="1944216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500" dirty="0" smtClean="0">
                  <a:solidFill>
                    <a:srgbClr val="FF0000"/>
                  </a:solidFill>
                  <a:latin typeface="Magneto" panose="04030805050802020D02" pitchFamily="82" charset="0"/>
                  <a:cs typeface="Adobe Hebrew" pitchFamily="18" charset="-79"/>
                </a:rPr>
                <a:t>D</a:t>
              </a:r>
              <a:endParaRPr lang="en-GB" sz="12500" dirty="0">
                <a:solidFill>
                  <a:srgbClr val="FF0000"/>
                </a:solidFill>
                <a:latin typeface="Magneto" panose="04030805050802020D02" pitchFamily="82" charset="0"/>
                <a:cs typeface="Adobe Hebrew" pitchFamily="18" charset="-79"/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0" y="4731990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0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54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395536" y="1641136"/>
            <a:ext cx="3999900" cy="14368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Questions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395536" y="3077940"/>
            <a:ext cx="3999900" cy="14368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Problems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4644008" y="1641136"/>
            <a:ext cx="1800200" cy="28736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Data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4" name="Regular Pentagon 13"/>
          <p:cNvSpPr/>
          <p:nvPr/>
        </p:nvSpPr>
        <p:spPr>
          <a:xfrm rot="10800000">
            <a:off x="4513081" y="2223016"/>
            <a:ext cx="2016224" cy="1798068"/>
          </a:xfrm>
          <a:prstGeom prst="pentagon">
            <a:avLst/>
          </a:prstGeom>
          <a:solidFill>
            <a:srgbClr val="FFFF00"/>
          </a:solidFill>
          <a:ln w="127000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GB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88024" y="2069971"/>
            <a:ext cx="194421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500" dirty="0" smtClean="0">
                <a:solidFill>
                  <a:srgbClr val="FF0000"/>
                </a:solidFill>
                <a:latin typeface="Magneto" panose="04030805050802020D02" pitchFamily="82" charset="0"/>
                <a:cs typeface="Adobe Hebrew" pitchFamily="18" charset="-79"/>
              </a:rPr>
              <a:t>D</a:t>
            </a:r>
            <a:endParaRPr lang="en-GB" sz="12500" dirty="0">
              <a:solidFill>
                <a:srgbClr val="FF0000"/>
              </a:solidFill>
              <a:latin typeface="Magneto" panose="04030805050802020D02" pitchFamily="82" charset="0"/>
              <a:cs typeface="Adobe Hebrew" pitchFamily="18" charset="-79"/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6732240" y="1641136"/>
            <a:ext cx="2232248" cy="7145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Answers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7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100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ext Placeholder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395536" y="1641136"/>
            <a:ext cx="3999900" cy="14368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Questions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3" name="Text Placeholder 3"/>
          <p:cNvSpPr txBox="1">
            <a:spLocks/>
          </p:cNvSpPr>
          <p:nvPr/>
        </p:nvSpPr>
        <p:spPr>
          <a:xfrm>
            <a:off x="395536" y="3077940"/>
            <a:ext cx="3999900" cy="14368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Problems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4644008" y="1641136"/>
            <a:ext cx="1800200" cy="28736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Data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5" name="Regular Pentagon 14"/>
          <p:cNvSpPr/>
          <p:nvPr/>
        </p:nvSpPr>
        <p:spPr>
          <a:xfrm rot="10800000">
            <a:off x="4513081" y="2223016"/>
            <a:ext cx="2016224" cy="1798068"/>
          </a:xfrm>
          <a:prstGeom prst="pentagon">
            <a:avLst/>
          </a:prstGeom>
          <a:solidFill>
            <a:srgbClr val="FFFF00"/>
          </a:solidFill>
          <a:ln w="127000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GB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788024" y="2069971"/>
            <a:ext cx="194421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500" dirty="0" smtClean="0">
                <a:solidFill>
                  <a:srgbClr val="FF0000"/>
                </a:solidFill>
                <a:latin typeface="Magneto" panose="04030805050802020D02" pitchFamily="82" charset="0"/>
                <a:cs typeface="Adobe Hebrew" pitchFamily="18" charset="-79"/>
              </a:rPr>
              <a:t>D</a:t>
            </a:r>
            <a:endParaRPr lang="en-GB" sz="12500" dirty="0">
              <a:solidFill>
                <a:srgbClr val="FF0000"/>
              </a:solidFill>
              <a:latin typeface="Magneto" panose="04030805050802020D02" pitchFamily="82" charset="0"/>
              <a:cs typeface="Adobe Hebrew" pitchFamily="18" charset="-79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6732240" y="1641136"/>
            <a:ext cx="2232248" cy="7145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Answers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6732240" y="2355725"/>
            <a:ext cx="2232248" cy="6480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Decision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9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906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395536" y="1641136"/>
            <a:ext cx="3999900" cy="14368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Questions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395536" y="3077940"/>
            <a:ext cx="3999900" cy="14368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Problems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4644008" y="1641136"/>
            <a:ext cx="1800200" cy="28736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Data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6" name="Regular Pentagon 15"/>
          <p:cNvSpPr/>
          <p:nvPr/>
        </p:nvSpPr>
        <p:spPr>
          <a:xfrm rot="10800000">
            <a:off x="4513081" y="2223016"/>
            <a:ext cx="2016224" cy="1798068"/>
          </a:xfrm>
          <a:prstGeom prst="pentagon">
            <a:avLst/>
          </a:prstGeom>
          <a:solidFill>
            <a:srgbClr val="FFFF00"/>
          </a:solidFill>
          <a:ln w="127000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GB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88024" y="2069971"/>
            <a:ext cx="194421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500" dirty="0" smtClean="0">
                <a:solidFill>
                  <a:srgbClr val="FF0000"/>
                </a:solidFill>
                <a:latin typeface="Magneto" panose="04030805050802020D02" pitchFamily="82" charset="0"/>
                <a:cs typeface="Adobe Hebrew" pitchFamily="18" charset="-79"/>
              </a:rPr>
              <a:t>D</a:t>
            </a:r>
            <a:endParaRPr lang="en-GB" sz="12500" dirty="0">
              <a:solidFill>
                <a:srgbClr val="FF0000"/>
              </a:solidFill>
              <a:latin typeface="Magneto" panose="04030805050802020D02" pitchFamily="82" charset="0"/>
              <a:cs typeface="Adobe Hebrew" pitchFamily="18" charset="-79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6732240" y="1641136"/>
            <a:ext cx="2232248" cy="7145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Answers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6732240" y="2355725"/>
            <a:ext cx="2232248" cy="6480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Decision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6732240" y="3003799"/>
            <a:ext cx="2232248" cy="5760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Actions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2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0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1641136"/>
            <a:ext cx="3999900" cy="143680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sz="360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Questions</a:t>
            </a:r>
            <a:endParaRPr lang="en-GB" sz="360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395536" y="3077940"/>
            <a:ext cx="3999900" cy="1436804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sz="360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Problems</a:t>
            </a:r>
            <a:endParaRPr lang="en-GB" sz="360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4644008" y="1641136"/>
            <a:ext cx="1800200" cy="28736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Data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5" name="Regular Pentagon 4"/>
          <p:cNvSpPr/>
          <p:nvPr/>
        </p:nvSpPr>
        <p:spPr>
          <a:xfrm rot="10800000">
            <a:off x="4513081" y="2223016"/>
            <a:ext cx="2016224" cy="1798068"/>
          </a:xfrm>
          <a:prstGeom prst="pentagon">
            <a:avLst/>
          </a:prstGeom>
          <a:solidFill>
            <a:srgbClr val="FFFF00"/>
          </a:solidFill>
          <a:ln w="127000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en-GB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024" y="2069971"/>
            <a:ext cx="194421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500" dirty="0" smtClean="0">
                <a:solidFill>
                  <a:srgbClr val="FF0000"/>
                </a:solidFill>
                <a:latin typeface="Magneto" panose="04030805050802020D02" pitchFamily="82" charset="0"/>
                <a:cs typeface="Adobe Hebrew" pitchFamily="18" charset="-79"/>
              </a:rPr>
              <a:t>D</a:t>
            </a:r>
            <a:endParaRPr lang="en-GB" sz="12500" dirty="0">
              <a:solidFill>
                <a:srgbClr val="FF0000"/>
              </a:solidFill>
              <a:latin typeface="Magneto" panose="04030805050802020D02" pitchFamily="82" charset="0"/>
              <a:cs typeface="Adobe Hebrew" pitchFamily="18" charset="-79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6732240" y="1641136"/>
            <a:ext cx="2232248" cy="7145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Answers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6732240" y="2355725"/>
            <a:ext cx="2232248" cy="6480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Decision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6732240" y="3003799"/>
            <a:ext cx="2232248" cy="5760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Actions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6732240" y="3579863"/>
            <a:ext cx="2232248" cy="934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More Q’s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4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20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 smtClean="0">
                <a:solidFill>
                  <a:schemeClr val="tx1"/>
                </a:solidFill>
              </a:rPr>
              <a:t>However…</a:t>
            </a:r>
            <a:endParaRPr lang="en-GB" sz="4800" dirty="0">
              <a:solidFill>
                <a:schemeClr val="tx1"/>
              </a:solidFill>
            </a:endParaRPr>
          </a:p>
        </p:txBody>
      </p:sp>
      <p:pic>
        <p:nvPicPr>
          <p:cNvPr id="3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25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108" y="1641136"/>
            <a:ext cx="3999900" cy="143680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sz="360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Questions</a:t>
            </a:r>
            <a:endParaRPr lang="en-GB" sz="360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644108" y="3077940"/>
            <a:ext cx="3999900" cy="143680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GB" sz="360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Problems</a:t>
            </a:r>
            <a:endParaRPr lang="en-GB" sz="360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4644008" y="1641136"/>
            <a:ext cx="1800200" cy="28736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Data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1" name="Text Placeholder 2"/>
          <p:cNvSpPr txBox="1">
            <a:spLocks/>
          </p:cNvSpPr>
          <p:nvPr/>
        </p:nvSpPr>
        <p:spPr>
          <a:xfrm>
            <a:off x="6444208" y="1641136"/>
            <a:ext cx="2232248" cy="71459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Answers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6444208" y="2355725"/>
            <a:ext cx="2232248" cy="64807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Decision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6444208" y="3003799"/>
            <a:ext cx="2232248" cy="5760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Actions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6444208" y="3579863"/>
            <a:ext cx="2232248" cy="93488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More Q’s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6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94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5" name="Text Placeholder 2"/>
          <p:cNvSpPr txBox="1">
            <a:spLocks/>
          </p:cNvSpPr>
          <p:nvPr/>
        </p:nvSpPr>
        <p:spPr>
          <a:xfrm>
            <a:off x="395536" y="1641136"/>
            <a:ext cx="3999900" cy="14368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b="1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Questions</a:t>
            </a:r>
            <a:endParaRPr lang="en-GB" sz="3600" b="1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395536" y="3077940"/>
            <a:ext cx="3999900" cy="14368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b="1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Problems</a:t>
            </a:r>
            <a:endParaRPr lang="en-GB" sz="3600" b="1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4644008" y="1641136"/>
            <a:ext cx="1800200" cy="28736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b="1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Data</a:t>
            </a:r>
            <a:endParaRPr lang="en-GB" sz="3600" b="1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8" name="Text Placeholder 2"/>
          <p:cNvSpPr txBox="1">
            <a:spLocks/>
          </p:cNvSpPr>
          <p:nvPr/>
        </p:nvSpPr>
        <p:spPr>
          <a:xfrm>
            <a:off x="6732240" y="1641136"/>
            <a:ext cx="2232248" cy="7145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b="1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Answers</a:t>
            </a:r>
            <a:endParaRPr lang="en-GB" sz="3600" b="1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6732240" y="2355725"/>
            <a:ext cx="2232248" cy="64807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b="1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Decision</a:t>
            </a:r>
            <a:endParaRPr lang="en-GB" sz="3600" b="1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20" name="Text Placeholder 2"/>
          <p:cNvSpPr txBox="1">
            <a:spLocks/>
          </p:cNvSpPr>
          <p:nvPr/>
        </p:nvSpPr>
        <p:spPr>
          <a:xfrm>
            <a:off x="6732240" y="3003799"/>
            <a:ext cx="2232248" cy="5760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b="1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Actions</a:t>
            </a:r>
            <a:endParaRPr lang="en-GB" sz="3600" b="1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6732240" y="3579863"/>
            <a:ext cx="2232248" cy="93488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b="1" kern="0" dirty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More Q’s</a:t>
            </a:r>
            <a:endParaRPr lang="en-GB" sz="3600" b="1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pic>
        <p:nvPicPr>
          <p:cNvPr id="10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499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729105" y="1779662"/>
            <a:ext cx="2219159" cy="2015936"/>
            <a:chOff x="4513081" y="2069971"/>
            <a:chExt cx="2219159" cy="2015936"/>
          </a:xfrm>
        </p:grpSpPr>
        <p:sp>
          <p:nvSpPr>
            <p:cNvPr id="5" name="Regular Pentagon 4"/>
            <p:cNvSpPr/>
            <p:nvPr/>
          </p:nvSpPr>
          <p:spPr>
            <a:xfrm rot="10800000">
              <a:off x="4513081" y="2223016"/>
              <a:ext cx="2016224" cy="1798068"/>
            </a:xfrm>
            <a:prstGeom prst="pentagon">
              <a:avLst/>
            </a:prstGeom>
            <a:solidFill>
              <a:srgbClr val="FFFF00"/>
            </a:solidFill>
            <a:ln w="127000">
              <a:solidFill>
                <a:srgbClr val="FF0000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endParaRPr lang="en-GB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788024" y="2069971"/>
              <a:ext cx="1944216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500" dirty="0" smtClean="0">
                  <a:solidFill>
                    <a:srgbClr val="FF0000"/>
                  </a:solidFill>
                  <a:latin typeface="Magneto" panose="04030805050802020D02" pitchFamily="82" charset="0"/>
                  <a:cs typeface="Adobe Hebrew" pitchFamily="18" charset="-79"/>
                </a:rPr>
                <a:t>D</a:t>
              </a:r>
              <a:endParaRPr lang="en-GB" sz="12500" dirty="0">
                <a:solidFill>
                  <a:srgbClr val="FF0000"/>
                </a:solidFill>
                <a:latin typeface="Magneto" panose="04030805050802020D02" pitchFamily="82" charset="0"/>
                <a:cs typeface="Adobe Hebrew" pitchFamily="18" charset="-79"/>
              </a:endParaRPr>
            </a:p>
          </p:txBody>
        </p:sp>
      </p:grpSp>
      <p:sp>
        <p:nvSpPr>
          <p:cNvPr id="8" name="Heart 7"/>
          <p:cNvSpPr/>
          <p:nvPr/>
        </p:nvSpPr>
        <p:spPr>
          <a:xfrm>
            <a:off x="2627784" y="1897010"/>
            <a:ext cx="1800200" cy="1608567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0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24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12"/>
          <p:cNvSpPr/>
          <p:nvPr/>
        </p:nvSpPr>
        <p:spPr>
          <a:xfrm>
            <a:off x="1403648" y="1275606"/>
            <a:ext cx="1962300" cy="1929000"/>
          </a:xfrm>
          <a:prstGeom prst="ellipse">
            <a:avLst/>
          </a:prstGeom>
          <a:solidFill>
            <a:schemeClr val="bg2"/>
          </a:solidFill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b="1" dirty="0">
                <a:solidFill>
                  <a:srgbClr val="D3D3D3"/>
                </a:solidFill>
                <a:ea typeface="Titillium Web"/>
                <a:cs typeface="Titillium Web"/>
                <a:sym typeface="Titillium Web"/>
              </a:rPr>
              <a:t>Hardware</a:t>
            </a:r>
          </a:p>
        </p:txBody>
      </p:sp>
      <p:sp>
        <p:nvSpPr>
          <p:cNvPr id="8" name="Shape 113"/>
          <p:cNvSpPr/>
          <p:nvPr/>
        </p:nvSpPr>
        <p:spPr>
          <a:xfrm>
            <a:off x="2357498" y="2715766"/>
            <a:ext cx="2016900" cy="1929000"/>
          </a:xfrm>
          <a:prstGeom prst="ellipse">
            <a:avLst/>
          </a:prstGeom>
          <a:solidFill>
            <a:schemeClr val="bg2"/>
          </a:solidFill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b="1">
                <a:solidFill>
                  <a:srgbClr val="D3D3D3"/>
                </a:solidFill>
                <a:ea typeface="Titillium Web"/>
                <a:cs typeface="Titillium Web"/>
                <a:sym typeface="Titillium Web"/>
              </a:rPr>
              <a:t>Software</a:t>
            </a:r>
          </a:p>
        </p:txBody>
      </p:sp>
      <p:sp>
        <p:nvSpPr>
          <p:cNvPr id="9" name="Shape 114"/>
          <p:cNvSpPr/>
          <p:nvPr/>
        </p:nvSpPr>
        <p:spPr>
          <a:xfrm>
            <a:off x="5364088" y="1419622"/>
            <a:ext cx="2880996" cy="2793096"/>
          </a:xfrm>
          <a:prstGeom prst="ellipse">
            <a:avLst/>
          </a:prstGeom>
          <a:solidFill>
            <a:schemeClr val="bg2"/>
          </a:solidFill>
          <a:ln w="76200"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000" b="1" dirty="0">
                <a:solidFill>
                  <a:srgbClr val="FFFFFF"/>
                </a:solidFill>
                <a:ea typeface="Titillium Web"/>
                <a:cs typeface="Titillium Web"/>
                <a:sym typeface="Titillium Web"/>
              </a:rPr>
              <a:t>Data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6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47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aish\Local Settings\Temp\Temporary Internet Files\Content.IE5\EWSU0TKM\250px-60077-scientist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75606"/>
            <a:ext cx="1935867" cy="315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582" y="1584646"/>
            <a:ext cx="2232248" cy="1543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5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77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aish\Local Settings\Temp\Temporary Internet Files\Content.IE5\EWSU0TKM\250px-60077-scientist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275606"/>
            <a:ext cx="1935867" cy="3159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582" y="1584646"/>
            <a:ext cx="2232248" cy="1543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55273"/>
            <a:ext cx="2820814" cy="1050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7" name="Picture 2" descr="Creative Commons Licens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4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 smtClean="0">
                <a:solidFill>
                  <a:schemeClr val="tx1"/>
                </a:solidFill>
              </a:rPr>
              <a:t>Data-driven</a:t>
            </a:r>
            <a:endParaRPr lang="en-GB" sz="4800" dirty="0">
              <a:solidFill>
                <a:schemeClr val="tx1"/>
              </a:solidFill>
            </a:endParaRPr>
          </a:p>
        </p:txBody>
      </p:sp>
      <p:pic>
        <p:nvPicPr>
          <p:cNvPr id="3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47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93" y="2517965"/>
            <a:ext cx="2376264" cy="572700"/>
          </a:xfrm>
        </p:spPr>
        <p:txBody>
          <a:bodyPr/>
          <a:lstStyle/>
          <a:p>
            <a:r>
              <a:rPr lang="en-GB" sz="2800" dirty="0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Data-Driven</a:t>
            </a:r>
            <a:endParaRPr lang="en-GB" sz="2800" dirty="0">
              <a:solidFill>
                <a:schemeClr val="tx1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9" name="Equal 8"/>
          <p:cNvSpPr/>
          <p:nvPr/>
        </p:nvSpPr>
        <p:spPr>
          <a:xfrm>
            <a:off x="3025857" y="2520358"/>
            <a:ext cx="864096" cy="576064"/>
          </a:xfrm>
          <a:prstGeom prst="mathEqua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5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06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93" y="2517965"/>
            <a:ext cx="2376264" cy="572700"/>
          </a:xfrm>
        </p:spPr>
        <p:txBody>
          <a:bodyPr/>
          <a:lstStyle/>
          <a:p>
            <a:r>
              <a:rPr lang="en-GB" sz="2800" dirty="0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Data-Driven</a:t>
            </a:r>
            <a:endParaRPr lang="en-GB" sz="2800" dirty="0">
              <a:solidFill>
                <a:schemeClr val="tx1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9" name="Equal 8"/>
          <p:cNvSpPr/>
          <p:nvPr/>
        </p:nvSpPr>
        <p:spPr>
          <a:xfrm>
            <a:off x="3025857" y="2520358"/>
            <a:ext cx="864096" cy="576064"/>
          </a:xfrm>
          <a:prstGeom prst="mathEqua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Picture 9" descr="C:\Users\adaish\Local Settings\Temp\Temporary Internet Files\Content.IE5\UPTPYQAW\Person_icon_BLACK-01.svg[1]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635340"/>
            <a:ext cx="2204356" cy="23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066" y="2671010"/>
            <a:ext cx="792498" cy="80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79912" y="3981440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 in the hands of decision makers</a:t>
            </a:r>
            <a:endParaRPr lang="en-GB" dirty="0"/>
          </a:p>
        </p:txBody>
      </p:sp>
      <p:pic>
        <p:nvPicPr>
          <p:cNvPr id="8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300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93" y="2517965"/>
            <a:ext cx="2376264" cy="572700"/>
          </a:xfrm>
        </p:spPr>
        <p:txBody>
          <a:bodyPr/>
          <a:lstStyle/>
          <a:p>
            <a:r>
              <a:rPr lang="en-GB" sz="2800" dirty="0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Data-Driven</a:t>
            </a:r>
            <a:endParaRPr lang="en-GB" sz="2800" dirty="0">
              <a:solidFill>
                <a:schemeClr val="tx1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9" name="Equal 8"/>
          <p:cNvSpPr/>
          <p:nvPr/>
        </p:nvSpPr>
        <p:spPr>
          <a:xfrm>
            <a:off x="3025857" y="2520358"/>
            <a:ext cx="864096" cy="576064"/>
          </a:xfrm>
          <a:prstGeom prst="mathEqua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Plus 9"/>
          <p:cNvSpPr/>
          <p:nvPr/>
        </p:nvSpPr>
        <p:spPr>
          <a:xfrm>
            <a:off x="5580112" y="2363567"/>
            <a:ext cx="1008112" cy="936104"/>
          </a:xfrm>
          <a:prstGeom prst="mathPlu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9" descr="C:\Users\adaish\Local Settings\Temp\Temporary Internet Files\Content.IE5\UPTPYQAW\Person_icon_BLACK-01.svg[1]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635340"/>
            <a:ext cx="2204356" cy="23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066" y="2671010"/>
            <a:ext cx="792498" cy="80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3981440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 in the hands of decision makers</a:t>
            </a:r>
            <a:endParaRPr lang="en-GB" dirty="0"/>
          </a:p>
        </p:txBody>
      </p:sp>
      <p:pic>
        <p:nvPicPr>
          <p:cNvPr id="14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65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owchart: Magnetic Disk 2"/>
          <p:cNvSpPr/>
          <p:nvPr/>
        </p:nvSpPr>
        <p:spPr>
          <a:xfrm>
            <a:off x="7069047" y="2138511"/>
            <a:ext cx="1335364" cy="1584176"/>
          </a:xfrm>
          <a:prstGeom prst="flowChartMagneticDisk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93" y="2517965"/>
            <a:ext cx="2376264" cy="572700"/>
          </a:xfrm>
        </p:spPr>
        <p:txBody>
          <a:bodyPr/>
          <a:lstStyle/>
          <a:p>
            <a:r>
              <a:rPr lang="en-GB" sz="2800" dirty="0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Data-Driven</a:t>
            </a:r>
            <a:endParaRPr lang="en-GB" sz="2800" dirty="0">
              <a:solidFill>
                <a:schemeClr val="tx1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9" name="Equal 8"/>
          <p:cNvSpPr/>
          <p:nvPr/>
        </p:nvSpPr>
        <p:spPr>
          <a:xfrm>
            <a:off x="3025857" y="2520358"/>
            <a:ext cx="864096" cy="576064"/>
          </a:xfrm>
          <a:prstGeom prst="mathEqua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Plus 9"/>
          <p:cNvSpPr/>
          <p:nvPr/>
        </p:nvSpPr>
        <p:spPr>
          <a:xfrm>
            <a:off x="5580112" y="2363567"/>
            <a:ext cx="1008112" cy="936104"/>
          </a:xfrm>
          <a:prstGeom prst="mathPlu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8267" y="2624348"/>
            <a:ext cx="1296144" cy="1315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9" descr="C:\Users\adaish\Local Settings\Temp\Temporary Internet Files\Content.IE5\UPTPYQAW\Person_icon_BLACK-01.svg[1]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635340"/>
            <a:ext cx="2204356" cy="23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066" y="2671010"/>
            <a:ext cx="792498" cy="80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12" descr="C:\Users\adaish\Local Settings\Temp\Temporary Internet Files\Content.IE5\BFG3Q8MI\unlock-216x205[1].jpg"/>
          <p:cNvPicPr>
            <a:picLocks noChangeAspect="1" noChangeArrowheads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9852" y="1181018"/>
            <a:ext cx="1692973" cy="1606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79912" y="3981440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 in the hands of decision makers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6826947" y="3999087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De-</a:t>
            </a:r>
            <a:r>
              <a:rPr lang="en-GB" dirty="0" err="1" smtClean="0"/>
              <a:t>siloed</a:t>
            </a:r>
            <a:r>
              <a:rPr lang="en-GB" dirty="0" smtClean="0"/>
              <a:t>, accessible, centralised data</a:t>
            </a:r>
            <a:endParaRPr lang="en-GB" dirty="0"/>
          </a:p>
        </p:txBody>
      </p:sp>
      <p:pic>
        <p:nvPicPr>
          <p:cNvPr id="16" name="Picture 2" descr="Creative Commons Licens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636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800" dirty="0" smtClean="0">
                <a:solidFill>
                  <a:schemeClr val="tx1"/>
                </a:solidFill>
              </a:rPr>
              <a:t>Data Science at </a:t>
            </a:r>
            <a:br>
              <a:rPr lang="en-GB" sz="4800" dirty="0" smtClean="0">
                <a:solidFill>
                  <a:schemeClr val="tx1"/>
                </a:solidFill>
              </a:rPr>
            </a:br>
            <a:r>
              <a:rPr lang="en-GB" sz="4800" dirty="0" smtClean="0">
                <a:solidFill>
                  <a:schemeClr val="tx1"/>
                </a:solidFill>
              </a:rPr>
              <a:t>The British Museum</a:t>
            </a:r>
            <a:endParaRPr lang="en-GB" sz="4800" dirty="0">
              <a:solidFill>
                <a:schemeClr val="tx1"/>
              </a:solidFill>
            </a:endParaRPr>
          </a:p>
        </p:txBody>
      </p:sp>
      <p:pic>
        <p:nvPicPr>
          <p:cNvPr id="3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906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 txBox="1">
            <a:spLocks/>
          </p:cNvSpPr>
          <p:nvPr/>
        </p:nvSpPr>
        <p:spPr>
          <a:xfrm>
            <a:off x="1331640" y="2031691"/>
            <a:ext cx="3816424" cy="2527298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200" i="1" kern="0" dirty="0" smtClean="0">
                <a:solidFill>
                  <a:schemeClr val="tx1"/>
                </a:solidFill>
              </a:rPr>
              <a:t>Opened 1759 to </a:t>
            </a:r>
            <a:r>
              <a:rPr lang="en-GB" sz="12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all 'studious and curious persons‘ </a:t>
            </a:r>
          </a:p>
          <a:p>
            <a:r>
              <a:rPr lang="en-GB" sz="16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en-GB" sz="1600" i="1" kern="0" baseline="30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</a:t>
            </a:r>
            <a:r>
              <a:rPr lang="en-GB" sz="1600" i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National Public Museum in the World</a:t>
            </a:r>
          </a:p>
          <a:p>
            <a:endParaRPr lang="en-GB" sz="1600" kern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endParaRPr lang="en-GB" sz="1600" kern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sz="1600" b="1" kern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Today</a:t>
            </a:r>
          </a:p>
          <a:p>
            <a:r>
              <a:rPr lang="en-GB" kern="0" dirty="0" smtClean="0">
                <a:solidFill>
                  <a:schemeClr val="tx1"/>
                </a:solidFill>
              </a:rPr>
              <a:t>One of the most visited museum in the world </a:t>
            </a:r>
          </a:p>
          <a:p>
            <a:r>
              <a:rPr lang="en-GB" kern="0" dirty="0" smtClean="0">
                <a:solidFill>
                  <a:schemeClr val="tx1"/>
                </a:solidFill>
              </a:rPr>
              <a:t>8 million objects </a:t>
            </a:r>
          </a:p>
          <a:p>
            <a:r>
              <a:rPr lang="en-GB" kern="0" dirty="0" smtClean="0">
                <a:solidFill>
                  <a:schemeClr val="tx1"/>
                </a:solidFill>
              </a:rPr>
              <a:t>2 million years of human history</a:t>
            </a:r>
          </a:p>
          <a:p>
            <a:endParaRPr lang="en-GB" i="1" kern="0" dirty="0" smtClean="0">
              <a:solidFill>
                <a:schemeClr val="tx1"/>
              </a:solidFill>
            </a:endParaRPr>
          </a:p>
          <a:p>
            <a:endParaRPr lang="en-GB" i="1" kern="0" dirty="0" smtClean="0">
              <a:solidFill>
                <a:schemeClr val="tx1"/>
              </a:solidFill>
            </a:endParaRPr>
          </a:p>
        </p:txBody>
      </p:sp>
      <p:sp>
        <p:nvSpPr>
          <p:cNvPr id="6" name="Content Placeholder 7"/>
          <p:cNvSpPr txBox="1">
            <a:spLocks/>
          </p:cNvSpPr>
          <p:nvPr/>
        </p:nvSpPr>
        <p:spPr>
          <a:xfrm>
            <a:off x="1331640" y="1375183"/>
            <a:ext cx="3385272" cy="365664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500" b="1" kern="0" dirty="0" smtClean="0">
                <a:solidFill>
                  <a:schemeClr val="tx1"/>
                </a:solidFill>
              </a:rPr>
              <a:t>Set up</a:t>
            </a:r>
            <a:endParaRPr lang="en-GB" sz="2500" b="1" kern="0" dirty="0">
              <a:solidFill>
                <a:schemeClr val="tx1"/>
              </a:solidFill>
            </a:endParaRPr>
          </a:p>
        </p:txBody>
      </p:sp>
      <p:pic>
        <p:nvPicPr>
          <p:cNvPr id="7" name="Picture 2" descr="https://upload.wikimedia.org/wikipedia/commons/5/5a/British_Museum_Great_Court,_London,_UK_-_Dilif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2409733"/>
            <a:ext cx="3017912" cy="2223824"/>
          </a:xfrm>
          <a:prstGeom prst="rect">
            <a:avLst/>
          </a:prstGeom>
          <a:noFill/>
        </p:spPr>
      </p:pic>
      <p:pic>
        <p:nvPicPr>
          <p:cNvPr id="8" name="Picture 2" descr="https://upload.wikimedia.org/wikipedia/commons/0/01/The_North_Prospect_of_Mountague_House_JamesSimonc17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623701"/>
            <a:ext cx="3017911" cy="166384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2"/>
                </a:solidFill>
                <a:latin typeface="Arial"/>
              </a:rPr>
              <a:t>@alice_data</a:t>
            </a:r>
          </a:p>
        </p:txBody>
      </p:sp>
      <p:pic>
        <p:nvPicPr>
          <p:cNvPr id="10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9405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No list of data sources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No data access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No databases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No data warehouse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7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Starting point</a:t>
            </a:r>
          </a:p>
          <a:p>
            <a:endParaRPr lang="en-GB" sz="2000" dirty="0" smtClean="0">
              <a:solidFill>
                <a:schemeClr val="tx1"/>
              </a:solidFill>
            </a:endParaRPr>
          </a:p>
          <a:p>
            <a:r>
              <a:rPr lang="en-GB" sz="2000" dirty="0" smtClean="0">
                <a:solidFill>
                  <a:schemeClr val="tx1"/>
                </a:solidFill>
              </a:rPr>
              <a:t>Didn’t have …                               Did have…</a:t>
            </a: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Data Scientist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Big Data: Senior Product Manager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What does “big data” mean to the museum?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434" name="AutoShape 2" descr="data:image/jpeg;base64,/9j/4AAQSkZJRgABAQAAAQABAAD/2wCEAAkGBxARDhUODw8WDxAVDxUVDxAPFRYQDw0RFREXGBUSFRoYHSggGBolHRYWITMhJSkrLi4uGB8zODUtNyguLisBCgoKDg0OGhAQGi0eHR4rNzEtKy0tListKy0tLzErLzIuNy0uMC01Ly0tKy03KysrLS0tLi0rKystLysrKystLf/AABEIAMYA/wMBEQACEQEDEQH/xAAcAAACAgMBAQAAAAAAAAAAAAAAAQUGAwQHAgj/xABJEAABAwECBwgOCQQCAwAAAAABAAIDEQQFBhIhMUFRcRMiMlJhgZGhBxc0QlNydJKTsbPB0dMWIzNUYoKy0uEUQ3PwY6IkRPH/xAAaAQEAAgMBAAAAAAAAAAAAAAAAAQUCAwQG/8QAMREBAAECAQgJBQADAAAAAAAAAAECAxEEFDFRcaGx0RIhMjNBYYGRwQUTFVLwIkLh/9oADAMBAAIRAxEAPwDuKAQCAQCAQCAQCBOcAKk0Gs5Ag05r1hb3+MdTd91jIg0pcIG97GT4xDfVVTgNWS/5Tma1vST60wQ133xOe/psDfgmAxOvKY/3Xcxp6kGM26bwr/OKA/r5vCv84oPQvScf3Xc9D60GRl+Wgd+DtaPcmA2I8JJBwmNdsq34pgltxYSRnhsc3ZRw9yYDfgvWB+aUA6nb09agboKAQCAQCAQCAQCAQCAQCAQCAQCDRtV6xMyY2MdTMvScyCKtF+SO4ADB5zuv4KcEI2WZzjVzi48pqgx1UhIEgVUCqgVUCqgVUCqgVUCqgRQZbPbJI/s3lvIDk6MyCWsmEzxklYHjW3eu6Mx6lGCU5Yr0hlyMfvuI7eu/nmUDdQCAQCAQCAQCAQCAQCDRt16Rx5OE/ijRtOhBBWy8ZJMhNG8VuQc+tShpqQqoFVAqoFVAqoFVB5qgVUCqgVUCqgVUCqgVUCqgVUCqglLvv+aLI47qzU474bHfGqYC0XdekU43jt9pY7I4fHaFiluoBAIBAIBAIBB5kkDQXONAM5KCv3hfDnb2Pet43fO+AU4IRSkKqBIEgVUCqgVUCqgVUCqgVUCqgVUCqgVUCqgVUCqg81QKqBVQNryCCCQRmIyEHkQWS58JM0do5pf3fH/6owSswNRUZRoIzFQGgEAgEAgxWmdsbS9xoB0k6hyoKxb7c6V1TkaOC3QOU6ypQ1KqQqoFVAqoFVAqoFVAqoPJKDLBZZH8BjncoGTpzKBvxXBO7Pis8Y1PVVMRtR4M8abma33kpilsNwbi0veedo9yYjIMHrPqcfzJiH9H7PxXecUxHk4OWf8AENjkxGJ2DEOh7xztPuTEa8mCvFm5nNr6imI1JsGZxwSx/OQesU60xQjrRdk7OFE4DWBjDpFVI06oFVAqoEgl7jvx0BDH1dFqzmPlbycn+lMJXWKRrmhzSHNIqCMxCxHtAIBB4lkDWlzjQAVJQVW8La6V9TkaOC3UPipQ1FISBVQKqBVQKqBVQOONzjitBcdQFSgmLJg892WV2IOKN874DrUYpS9mumFmZgcdb98evIOZQN5AIBAIBAIBAIBAIBBq2u7oZftIw48bM7pGVBBW7BXTA/8AJJ7iPeFOIrtrsskTsWRhYdFcx2HMVKGvVAkEzg7fJgdubz9S4+jPGHJr6dqYSvAOlYhoBBXL9t2M7cmnetO+/E7+FMIRVVIVUCqgVUCqgVUHklBL3dcb30dJVjNA793wUYixWaysjGKxoaNOs7TpUJZkAgr1pw2u6OR0T7QQ9j3MeNymOK5riHCoZQ5Qcy66civ1RExT1T5xzc1WV2omYmdHlPJi+nt2feT6Gf8AYpzDKP13xzRnlnXunkPp7dn3k+hn/YmYX/13xzM8s6908h9Prs+8n0M/7EzC/wDrvjmZ5Z17p5D6fXZ95PoZ/wBiZhf/AF3xzM8s6908h9Prs+8n0M/7EzC/+u+OZnlnXunkPp9dn3k+hn/YmYX/ANd8czPLOvdPIfT67PvJ9DP+xMwv/rvjmnPLOvdPIfT67PvJ9DP+xMwv/rvjmZ5Z17p5D6f3Z95PoZ/2JmF/9d8czPLOvdPIfT+7PvJ9DP8AsTML/wCu+OZnlnXunk2LNhld0nBtjG/5MaL9YCwqyO/T/rPHgyjKbU/7fHFNQTse3Gje17dDmEOaecLnmmYnCYwbomJ0FabOyRuJI0OadB9fIVCVQvvB50VZIqvjzkZ3xj3j/eVTEiAqpCqgt2CF64zf6Z53zRWInS3S3m9WxRIsygal6Wrc4i4cI5G7T/teZBUSVkgqoEgVUCqgVUAASaAVJOQDOSgs10XMGUklFX6G5wz4lQlMKAIBAIOBYQ93Wnyyf2716ex3VGyOCgudurbPFHrawCgCBIBAkAgSAQCBIMtktUkTseGR0TuNG4sPPTOsaqYqjCqMU0zNM4xOC63B2SZ4yGWxv9RHm3RgDZm8pHBf1HlK4L30+irrt9U7nbay2qOqvrje6bdl4w2mITQSCSM6RoOkEZweQqouW6rdXRqjCVlRXTXGNM4wrOFFyBlbREKMr9YwZmE98OT1erGJZKzVSMlmtDo3tkYaOa4Ec2jYg6ZY7Q2WNsrczmgjkroWIg8JJ6yNj0NFTtP8etTCEPVSFVAqoFVAqoPNUFlwfu3FAmeN8RvAe9adO0+pRKU2oAgEAgEHAsIO7rT5ZP7d69PZ7qjZHBQXO3Vtnij1sYBAkAgSAQJAIBAkAoCQJBLYN4QTWGcSxHGYaCaImjZm6uRw0HRsqDpv2Kb1OE+k6m21eqtVYx7O5WC2RWmBs0Zx4pGVFdIOQtcNYygjkK89XRNFU01aYXdFcV0xVGiVBvuwbhO6PveFGdbDm6Mo5lDJoVQXPAi140T4SeA6rfFdo6QelRI0rzkxp3n8ZHMMnuRDVqpCqgVUCqgVUG7c9k3WYNPBG+fygaOc0UC5qEhAIBAIBBwHCHu60+WT+3evT2e6o2RwUFzt1bZ4tBbGBIBAkAgSAQCBIBQEgSAQJB0PsR3wRJJYXHeuBliroeKB7RtFD+U61WfUbWMRcjZLvyG5hM0eq24b2TGhbMBlY6h8V38gdJVTCzUmqkTuBc2La8XjxuHOKO9xSRknO/d4x9aIY6oFVAqoPNUCqgs2CsNI3SaS+nM0fElRKU4oAgEAgEAg4DhD3dafLJ/bvXp7PdUbI4KC526ts8UetjAIEgEErg9g/NbnujgcxrmNDnbq5zRQmmTFacq038opsxE1Y9epttWarszFPgnu1lb/AAln9JJ8pc35Kzqn2jm35jd8veeQ7WVv8JZ/SSfKUfkrOqfaOZmN3y955F2srf4Sz+kk+Up/JWdU+0czMbvl7zyRd8YGW6zMMj4hJGBVz4HboGDWRQOA5aUW21llq5OEThPm13MmuURjMeyvLpc5IBAkAglsErVuV42aQfeGNOyQ7m7qcVpyinpWqo8uHW22Kujcpnz49Tt9/RY9klb/AMTiNrRjD1Lza9czqshJYNPpbIyPx+zckiQtbaSPGp7h0OKhDDVSFVAqoFVAqoLfg33M3xnfqKiUpRQBAIBAIBBwHCHu60+WT+3evT2e6o2RwUFzt1bZ4o9bGBIBAkF87EPdU/8Agb+tVv1PsU7XfkHaq2OqKmWYQCAQcPw/uplmvB7Ixixva2VjRmYHkhwHJjNdsBovQ5Hdm5aiZ0x1KXKbcUXJiPHrVxdLnJAIEg2LtP8A5EVM+7x027oFjX2J2Syo7UbY4voW8PsZP8T/ANJXl3oHKqrIS2CkeNbY9QDydm5uHvCSJe/osW0O1Oo4c4y9YKhCOqpCqgVUCqgVUFqwUmrC5mlr+ojJ11USlNqAIBAIBAIOAYQ93Wnyyf2716ez3VGyOCgu9urbPFHrYwCAQJBfexD3TP8A4G/rVb9T7FO135B2qtjqaplmEAgEHGeyla2yXmWtNdzgZG7xqueR0PCvfp9M02evxnH4+FPllUTd6vCP+/KortcoQJAIJLBizmS32eMabTGT4rXhzuppWq/V0bVU+TZZp6VymPN3a+5cWyyu/wCJwG0tIHWV5pfOXLIWfAKz1mkl0NYGja419TetRImsKbNVjZR3po7xTmPT60gVqqlBVQKqBVQKqCTwdtm5zgE71+9PIe9PTk51Ei5qEhAIBAIBBwDCHu60+WT+3evT2O6p2RwUF3t1bZ4o9bGAQJAILR2P7+gsU0sloLg18Qa3EaXGodXQuLLbFd2mIp8HVkt2m3MzV4rz2x7v40noyq/8fe8vd257a17h2x7v40noyn4+95e5ntr+gdsi7+NJ6Mp+PveXuZ7a/oQd+dk8FhZYoXNcRTdp6bzlawE1O08xXRa+m9eNyfSGm5l3hRHrLnEkhc4vcS5ziS5xylziakk6TVWkRERhCvmcet5RBIBAILz2JrqMlrdaiN5Cwhp1yyCmTY3G84Kv+o3ejbijXwh25Fbxr6WpesOLXiWYR6ZHgflbvienF6VTQtVBJUjo+CVh3KyNqKOfv3cmMN6OgDrUSJaeIPaWOyggg86gUS2Wd0chjdnB6RoKyQwVQKqBVQKqBFBcsH703ZmI4/WtGXW8cb4/yolKXUAQCAQCD5/wh7utPlk/t3r09nuqNkcFDd7dW2eLQWxrJAIEgFASBIBAkAgSAQCDNYLHJPK2CFuPI91GtHrOoDOToAWNdcUUzVVohlTTNU9GNMu9YM3KyxWVlnZlIyyPzbpIeE73DkAXnb96btc1Su7NqLdEUwpWE957vaCWmsbN7HqIByu5z1ALXDa8YOXZ/UWgNI+rbvpdWLobznJ0pI6asQIInCC7d1ZjsH1jRkHHbxdur+VMCnlSgqoFVAqoPNUHuCdzHB7DiuBqCEF1ue+GTtpwZQN8zXyt1j1KMEpNQBAIBB8/4Q93Wnyyf2716ez3VGyOChu9urbPFHrY1hAkAoCQCBIEgECQCAQSNx3FabY/Es8ZcAaPkdvYo/Gd7hU8i1Xb1FqMap5tlu1VcnCmHY8EcE4bAyo+sncKSTEUJHFYO9b69OilHlGU1Xp1RqW9jJ6bUa51tbC+/gxps0R35FJXDvG8Ucp6gueIb1Khic9wYwYznGjWjOSpHTbhuptmhEYyvOWR3GdycgzBYiSQCAQV3CG5q1niGXPIwafxDl1hTEisVUoKqBVQKqBVQDHlpDmktINQRkIPIgs904TDIy0ZDokGY+MBm2jqUYJWRjw4BzSHA5iDUHYoHpAIPn/CLu60+WT+3evT2e6p2RwUN3t1bZ4o9bGskAoCQCBIEgECQCCVuO6oJ3YstujshJzSsef+2Rn/AGWm7cqo64omr+9223bpq01RDpdzdjqwMAke51r0gvcBCeUNZnG0lVV3L7s9Uf48VjbyO3HXPWuEUTI2BrGtjY0ZGtAaxgHIMgC4ZmZnGXXEREYQquEGFgAMVlNTmdNoHiazy9CRCVOaHOdQAuc45AMrnOJ6ypQ6Bgvg+LO3dZADO4bREOKOXWf9MTKVgUAQCAQCCAvu4Q+ssIo/O5mYP5RqKnEVR7SCWkEEGhByEHUVKHiqBIFVAqoFVBtWG8ZYTWN5aNLTlY7aESsdgwsYckzCw8Zu+Z0Zx1qMBPWa1RyCsb2vH4TWm3UoHBMIu7rT5ZP7d69NZ7qnZHBQ3e3Vtnij1tawoCQCCXwdwcntzntgMYMYaXbq5zeETSlGnilab+UUWYiasevU3WrNV2Z6Pgm+1leHHs/pJPlrn/I2fP2jm3Zjd8vf/iEv/Be12Kjp4xiE0EsZx468UmgIO0Cuhb7OU27vZnr1NN2xXb7UIVb2kIBAkEjc1+WmyOxrPM5grlj4UT/GYcnPn5Vqu2aLkYVxjxbLd2u3P+M8lnfhbNbRiyOxKZ4mZIz+LWefMqbKMlmzOMdcLWxlEXerRJ2SzPleI42l7zmA9Z1DlXK6XQMHcHWWYY76PmIyu72OucM+KiZE6oAgEAgEAgEEfel0xzjfDFfoe3PsOsJiKfeV1SwHfNqzRI3K07dR2rLFDQqgSBIFVAqoFVEhryDjNJBGYg0I50FKvBxM8pJqTNISTlJJeakr0lnuqdkcFDd7yrbPFrrY1kgECQX7sSWuOOS0mSRsdWRUx3BtaGStK7VWfU9FPr8LDINNXp8ujOvqyj/2I+ZwPqVQsmnbr7sD43RSyNkY5pa9uK54cDoyBZUzNM4xphFURMYS4rfthZDaHMieZIa1heQQXMOg10jNzV0r0OT34u0dLx8VJftTaqw8PBHre0kgECQZIJix4e3ODXbrCwuURXTNM+LOiuaKoqjwd8wWZZjZWS2UbyRocXHLI45iHnWDUU0EFebuUVUVTTVphe0VxXTFUeKXWDIIBAIBAIBAIBAiKihyjSDpQQd44MxPq6I7k7UMsZ5tHN0KcRWbfdE8OV7Kt47N83+OeinFCPqgVUSVUCQJBS7d9tJ/lf8ArK9JZ7unZHBQ3e8q2zxYFsawgSBIJrBrhSbG+sqt+paKfVYZBpq9PlOVVSsiqg0r1su6REDhDK3bq5105Le+1cxnROlz5Ta+5RhGmNCqq/UoQJAIEgv3Yqwh3KY2GV31cprCTmZNTK3Y4DpHKq76hY6VP3I0xp2O7Ir3RnoTonRtdaVMtAgEAgEAgEAgEAgEAgjrbclnlyujDXcZm8dtNMh50xEHa8EHZ4ZQfwyCh6R8FOIh7TcdpjzwuI1s3/qyqcRHPBBoRQ6jkKDzVBS7b9tJ/lf+sr0lnu6dkcFDd7yrbPFhWxrJAkAgmcGuE/Y31lVv1LRT6rDINNXp8pwlVKyeoo3PNGNLzqYC49SCTsuDVrk/tYg1yEMpzZ+pMRVsNcG5LFK0uIcyUEhza4rXg75mXaDznUrvIr33LeE6YVGV2uhXjGiVbXa5AgSAQNryCHNJa4EFrhkLSDUEHQVGGOlLvWBl/C22Nsppurd5O0ZKSAZSBqIoRtpoXnsps/auTHh4Luxd+5Rj4+KdXO3BAIBAIBAIBAIBAIBAIBB4kia4Uc0OGpwBHWg0Zrisrs8DR4oxP00TEcLv2MNtloY0Ua21TNaM9AJnADoC9NZ7qnZHBQ3e8q2zxaK2NZIBAkF57Fd2Q2iS0CZuOGsiLRUtzl9cxGoKs+p6KfX4WGQaavT5dMhuSys4NnZtc0OPS6qqMVk3mMAFAABqGQIPSCFwvuQW2xvgyboN/C497K3g8xytPI4rfk177VyKvDx2NN+19yiafHwcDe0glrgWuBIcDkLSDQg8q9FpUjypQECUJCCxYCYQ/wBFbA55pBJRk+porvZPyk9BcubK7H3bfVpjQ35Pd+3XjOidLuwK8+ujQCAQCAQCAQCAQCAQCAQCAQfPmEfd9p8sn9u9ems91TsjgobveVbZ4o5bGsIEgEHRew19ravEh/VIqz6nop9fhYZBpq9Pl1BVCyCAQCDj/ZUuLcbSLWwUinO/pmbOBl84ZdocrrIL3To6E6Y4KrLbXRq6UaJ4qOrBxEoSEAgSDsXYtwi3ezf0kjqzQNGKTnkgzNO1vBP5dapcusdCvpxonitcjvdKnozpjgvC4HYEAgEAgEAgEAgEAgEAgEAg+fMI+77V5ZP7d69NZ7qnZHBQ3e8q2zxRy2NZIBAIOi9hr7W1eJD+qRVf1PRT6/CwyDTV6fLqCqVkEAgEEZhHdDbZZJLM7JjN3jvByDKx3MeqoW2zdm1XFUNd23FyiaZfPtohdG90b24r2OLXtOdrmmhHSF6OJiqMY0SopiYnCWNSBAkAg3rjvV9ktLLTHwmOytzCRhyOYdo66HQtd23FyiaZ8WduuaKoqjwfQl322OeFk8TsaN7A5p5DoOo6KLzldE0VTTOmF5TVFURVGiWwsWQQCAQCAQCAQCAQCAQCAQcivnAa1yWqeVr4cV9ple3Ge8OAfK5wrRmfKru1ltumimJieqI4bVVcyS5NczGHXP8AeDT7X9s8JB58ny1nn9rVO7mxzO55b+Rdr+2eEg8+T5ajP7Wqd3MzO55b+Q7X9s8JB58ny0z+1qndzMzueW/kO1/bPCQefJ8tM/tap3czM7nlv5Lj2N8HJ7G+d0zo3Y7Yw3cnOdTFL61xmjjBcWW5RTdino49TrySxVbmel4ryq92BAIBAIOc4fYEyWi1C02Z0bC9tJmyFzavbQB4xWnOKA+KNas8kyyKKOjXj1aHBlOSzXV0qVZ7Xtt8JB58ny11Z9a1Tu5ufM7nl/ehdr22+Eg8+T5aZ9a1Tu5mZ3PL+9B2vbb4SDz5Plpn1rVO7mZnc8v70Ha8tvhIPPk+Woz61qndzMzueX96DteW3wkHnyfLTPreqd3MzO55f3ovXY6u212Rj7NaHRvirjxbm5znRuJ37d80b05DtrrXBlly3cmKqccfF25NbrtxNNWhc1xOp//Z"/>
          <p:cNvSpPr>
            <a:spLocks noChangeAspect="1" noChangeArrowheads="1"/>
          </p:cNvSpPr>
          <p:nvPr/>
        </p:nvSpPr>
        <p:spPr bwMode="auto">
          <a:xfrm>
            <a:off x="155576" y="-1343025"/>
            <a:ext cx="4829175" cy="280749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8436" name="Picture 4" descr="File:R logo.sv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6343" y="3892254"/>
            <a:ext cx="1135460" cy="815989"/>
          </a:xfrm>
          <a:prstGeom prst="rect">
            <a:avLst/>
          </a:prstGeom>
          <a:noFill/>
        </p:spPr>
      </p:pic>
      <p:pic>
        <p:nvPicPr>
          <p:cNvPr id="18438" name="Picture 6" descr="avatar for Alice  Daish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0479" y="3821719"/>
            <a:ext cx="965753" cy="957057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Picture 4" descr="Siorna Ashby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3474" y="3816361"/>
            <a:ext cx="951774" cy="943192"/>
          </a:xfrm>
          <a:prstGeom prst="ellipse">
            <a:avLst/>
          </a:prstGeom>
          <a:ln w="63500" cap="rnd">
            <a:noFill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1027" name="Picture 3" descr="C:\Users\adaish\Local Settings\Temp\Temporary Internet Files\Content.IE5\UPTPYQAW\Question_mark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0286" y="3773784"/>
            <a:ext cx="833662" cy="1052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reative Commons Licens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98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chemeClr val="tx1"/>
                </a:solidFill>
              </a:rPr>
              <a:t>Data Silos</a:t>
            </a:r>
            <a:endParaRPr lang="en-GB" sz="32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lowchart: Magnetic Disk 5"/>
          <p:cNvSpPr/>
          <p:nvPr/>
        </p:nvSpPr>
        <p:spPr>
          <a:xfrm>
            <a:off x="611560" y="3435846"/>
            <a:ext cx="864096" cy="1008112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lowchart: Magnetic Disk 6"/>
          <p:cNvSpPr/>
          <p:nvPr/>
        </p:nvSpPr>
        <p:spPr>
          <a:xfrm>
            <a:off x="1187624" y="2177456"/>
            <a:ext cx="864096" cy="1008112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lowchart: Magnetic Disk 7"/>
          <p:cNvSpPr/>
          <p:nvPr/>
        </p:nvSpPr>
        <p:spPr>
          <a:xfrm>
            <a:off x="1907704" y="3435846"/>
            <a:ext cx="864096" cy="1008112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lowchart: Magnetic Disk 8"/>
          <p:cNvSpPr/>
          <p:nvPr/>
        </p:nvSpPr>
        <p:spPr>
          <a:xfrm>
            <a:off x="2627784" y="2211710"/>
            <a:ext cx="864096" cy="1008112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lowchart: Magnetic Disk 9"/>
          <p:cNvSpPr/>
          <p:nvPr/>
        </p:nvSpPr>
        <p:spPr>
          <a:xfrm>
            <a:off x="3205944" y="3435846"/>
            <a:ext cx="864096" cy="1008112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2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242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Finding data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4267" y="2427733"/>
            <a:ext cx="437933" cy="444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372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79520926"/>
              </p:ext>
            </p:extLst>
          </p:nvPr>
        </p:nvGraphicFramePr>
        <p:xfrm>
          <a:off x="827584" y="1054861"/>
          <a:ext cx="7512323" cy="40559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3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5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28225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32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4" name="Picture 12" descr="http://i.stack.imgur.com/PPcW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8360" y="2270099"/>
            <a:ext cx="2371704" cy="1926449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6" name="Content Placeholder 5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Bubble Envy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44008" y="4843439"/>
            <a:ext cx="45720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D3 Bubble Chart: https://bl.ocks.org/mbostock/4063269</a:t>
            </a:r>
            <a:endParaRPr lang="en-GB" sz="1400" dirty="0">
              <a:solidFill>
                <a:schemeClr val="bg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6" name="Picture 4" descr="Siorna Ashb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0248" y="2855281"/>
            <a:ext cx="792088" cy="756084"/>
          </a:xfrm>
          <a:prstGeom prst="ellipse">
            <a:avLst/>
          </a:prstGeom>
          <a:ln w="63500" cap="rnd">
            <a:solidFill>
              <a:schemeClr val="bg1"/>
            </a:solidFill>
          </a:ln>
          <a:effectLst/>
        </p:spPr>
      </p:pic>
      <p:sp>
        <p:nvSpPr>
          <p:cNvPr id="13318" name="AutoShape 6" descr="Image result for excel icon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20" name="AutoShape 8" descr="data:image/png;base64,iVBORw0KGgoAAAANSUhEUgAAAOMAAADeCAMAAAD4tEcNAAAAe1BMVEUgckX///8Xb0BYjm4Ubj8AZS4AZzIAajj5/Po/f1rt8u/b5N9vm4AAajcAZjEAZS2euqmwx7nm7el9pI3M2tFHhGC3yr45flcxelEqd0yVtKFQiWc1fFSJrJeTsp/P3NRllXhznoS/0caowbIAXR4AWhdekXMAVgQAYCSzawUSAAAIuUlEQVR4nO2d6XabMBCFCQZBjFlsvCRx4gW3ad//CQvIC54RsSwkJKjuj57TiAi+XDTahfPSt8Ko+Jh9OnfyQ5V3dFRmDrUo6d59EnuuM0LG6fKUb5IkDjyHpYEzhvv51zb2Szpo3igYo/Xu2/XJj3TDZVwU2ewtJXHwkG6IjFXBe02Tn1/NwTLWBY88KHiDZQyrgudxFbwhMpY13oFZ442CcbHMjpuSrqXGGzjjdH/KV+TZsDIUxiqsTIIuBc9oRv76fIiMl4Y0b30+LMY6rLQ3pAfOqCCsGMQYRorCihmMUbE7OGnPdL0xXrsJygteG6NKxBfn0k3QREcVzNfPa37TqaEsy07zdbGMpldGHa8mVoAVtwtfy/hl4pPJqebUDadUbpDm4cgZSwWb8TM6pBg/o7saP6OTTnU/wVlEhWiFERea2c4ikQIttjVkkOmmo1LTlpvUjF6um45KJaP7rZuOSinjVjcdlUpG51Uz3FlKGd80w52llPFdM9xZShkNkWW0jJbRHFnGkTCqQDSMMV4yFN2elpUMhV8FsxidGPdw/cPtaf8+7hD/nprOyJA3uz1t8PjyxDKaKcuIZBkNlWVEsoyGyjIiWUZDZRmR2hkNGXtkyTIimc/oYcUNRsJIB/prOqOXM5TdnvbISr/X0XRGpeM5pjDaOR1zGd1SnJcOiNH1vGo5HiGJn8bOZvs907qnTAWju8132Xy93EfT8zMXHBWbSYxu6ZJXL5skLYtdcXTkzVs/Y+D7JHhfTWbHr4/TvFhGX0xIL4c3WccmMPKsBwiyEDzCNGVdl0bwJu9GxBweRvet7bfvL1vBqwrCiegkuhkdskRPz3gJSQGveuPvvyUp0t/vW06/cDLUn9a2HBcjduiFweiiPwS3jUxJ63fwrc/xUUnDUSfI4DWf3brhPTN6B/jrCxR1UNjoaGPfjE66gL+/AibhiuO142hK34yPqz70V1h2tLF3RidFOdwjuBPZNvbPGHzBDPK7qIOql2XyLBNU74wOgRlEfjP5HSbD8vq8+mf8uWoITiBx39lGDYxOAHM4NW6MXN52H6LWwBjPQQ7hrYr0YGnd+z/kxCkNjA7auTy7Rh1UcUiwUQsjanNfa0BUcciwUQuj+wnzuJiFKg4pE0Za3lWEsrvcGvw8kmGjHkbUxTo3zFG1Imfe70lGXwoj7mLR9hps5wnZ6CI1GWOcDCWJ0fsGmdRVJPrpt8BZT+j5ZEhoDwusI8LKMRhvI+aA1gNG7eM5V3lHkEtlmQd/JnDUgFLGzwc3B4JFr+xFwjaOiI1GMaJGm48C0UHkxAiTGNHDHDww+Cpko1mMsC4sUvADIRvNYkRdrD/3oRaP1w2QMQa94dn9f8VsNIwRNk7vH07QRrVtgOcZ8bRGQzPBY3jcCda2EcO3jHSgVWtb7nlG97UdUdRGVnPVDZ5rr+LR0Q7varKXbiNT0vpWAowubINLsJElnYyMyQ8VNuplxJMfKmzUy+ik7NpMro2aGfGYuQIbNTPiMfNKgk2cVmlmZLYDMs41VbzSzAi7/lS8C454b6KVEU19KDFSLyOabFRipFbG1la5XCO1tuXQvMdFoVQjtcwFXDJDK8uu+pBppEZGxsKym7quV2lKI6Pf3rXqYCRJkNLmGQg4Gar9DISnGd3tfT4gZ0EjyYKhRtasZCj8FxdlBEPGe1BVChpp0HwHnhbPwbhcKGakUYxwPXUAV62IGWkSI5xrXBI4gS5mpEmM0MaDh6brhIw0iBGu1a2WIcGXVchIgxjhaFXVQI1h61XESHMYPRBEX6odMGgdtoiR5jBCG+lCKzRALWCkMWseUHihIzhoXaeAkUHG0PqWJSsZ6KP1zK5nGKFhlx1JqMssYCTjewGkUQh8RjrQLxntVWTjZSkZmgARbOzA+2nod6Byd+kRo1Akpx+pgRHNANx2P6BxcylGamBENm6uS8bwuLkMI/tnRDY2V8Wj7WQyjOyfEdnYHPpHbR0ZRvbOiGy828qKx3gkGKl/L9L95kC8ebC7kfr3lN37hOpOCUb2zYgW+Z7AXfGqis5G9r3HE+0og3vugw90h4HtDURdH7y5EU+7djWyX0a8MRCv/GfM15myV5frnAdkI2Pqn3GIQEcje2UMdvCXWWdZ4EMEOobWXhkJ6n2yHp6x/GrHbySjQ5g0+o8p/sQcf/+RgxGHzDnz2fHyK34jgzlDjQYiKxno1DoOwMGIFziwDzfAFQy/kZrP7HJX5+8p7qNosZhOw7BtHy7azPoS8u7Y1X1+jnv5nmKpJPF9v+0NDHD1wWukbkZuuZtoAQo+b4kcDKPjkqRy+XU7y7+y07rYR1P2iUkDZryg0oOv6vPJONfQDY5RQJbRMg6FMd6zvt94e1pWMhBjSY1ZjKxvlKSyvlFiCiNDozsrmCHLiGQZDZVlRLKMhsoyIllGQ2UZkSyjodK5h6Uvjc5HxkdHmucDjOIbJTOGGvMsB1b6vQ6mfxfpf/jm7H/x7WDLaBktozGyjJbRMpojc/YiqZNKRnerm45KKeNBM9xZKhm9XDcdlZp+Bz20OMh001G5rypE844LvWxXPT4HUEA0a7LQi9aHfO6v3g1W3nH0jC6Zjp0x8CL+LzQqlvyA43lB7Dv1rkXdcFTu6pHO1cGmVVUSvaa+fnLIP4rzKibddFRq2gAXlW+sAT0QNW25K+MpX5Ek1kyqmLH6Z1Fkx7eUBIHkYylNYqSKio+DU5JqsLQ3xlphtP6aeD6JeyXtl5Fquj/l29jvrZjqYDyTLrP8tZeApI+RqgpIn77agKSbkeockBQVUzMYa5UBafddBiTpL69BjFThfv5VBiSZpMYxUlWhV1oLyVBGqsWyDkhxx4BkNCPVogxI713aDQNgrFW3kAKxYjoURqq6mPrPFtNhMVLVxbTqyHCCDpGRKip2B5fr5R0uY61zbfpz5B04I1XZvJ+9tUfeUTDWao+842Gkmi5P+YbEd/o9Msb+9Q+oaesbbikV7wAAAABJRU5ErkJggg=="/>
          <p:cNvSpPr>
            <a:spLocks noChangeAspect="1" noChangeArrowheads="1"/>
          </p:cNvSpPr>
          <p:nvPr/>
        </p:nvSpPr>
        <p:spPr bwMode="auto">
          <a:xfrm>
            <a:off x="155575" y="-1343025"/>
            <a:ext cx="3810000" cy="280749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322" name="AutoShape 10" descr="data:image/png;base64,iVBORw0KGgoAAAANSUhEUgAAAOMAAADeCAMAAAD4tEcNAAAAe1BMVEUgckX///8Xb0BYjm4Ubj8AZS4AZzIAajj5/Po/f1rt8u/b5N9vm4AAajcAZjEAZS2euqmwx7nm7el9pI3M2tFHhGC3yr45flcxelEqd0yVtKFQiWc1fFSJrJeTsp/P3NRllXhznoS/0caowbIAXR4AWhdekXMAVgQAYCSzawUSAAAIuUlEQVR4nO2d6XabMBCFCQZBjFlsvCRx4gW3ad//CQvIC54RsSwkJKjuj57TiAi+XDTahfPSt8Ko+Jh9OnfyQ5V3dFRmDrUo6d59EnuuM0LG6fKUb5IkDjyHpYEzhvv51zb2Szpo3igYo/Xu2/XJj3TDZVwU2ewtJXHwkG6IjFXBe02Tn1/NwTLWBY88KHiDZQyrgudxFbwhMpY13oFZ442CcbHMjpuSrqXGGzjjdH/KV+TZsDIUxiqsTIIuBc9oRv76fIiMl4Y0b30+LMY6rLQ3pAfOqCCsGMQYRorCihmMUbE7OGnPdL0xXrsJygteG6NKxBfn0k3QREcVzNfPa37TqaEsy07zdbGMpldGHa8mVoAVtwtfy/hl4pPJqebUDadUbpDm4cgZSwWb8TM6pBg/o7saP6OTTnU/wVlEhWiFERea2c4ikQIttjVkkOmmo1LTlpvUjF6um45KJaP7rZuOSinjVjcdlUpG51Uz3FlKGd80w52llPFdM9xZShkNkWW0jJbRHFnGkTCqQDSMMV4yFN2elpUMhV8FsxidGPdw/cPtaf8+7hD/nprOyJA3uz1t8PjyxDKaKcuIZBkNlWVEsoyGyjIiWUZDZRmR2hkNGXtkyTIimc/oYcUNRsJIB/prOqOXM5TdnvbISr/X0XRGpeM5pjDaOR1zGd1SnJcOiNH1vGo5HiGJn8bOZvs907qnTAWju8132Xy93EfT8zMXHBWbSYxu6ZJXL5skLYtdcXTkzVs/Y+D7JHhfTWbHr4/TvFhGX0xIL4c3WccmMPKsBwiyEDzCNGVdl0bwJu9GxBweRvet7bfvL1vBqwrCiegkuhkdskRPz3gJSQGveuPvvyUp0t/vW06/cDLUn9a2HBcjduiFweiiPwS3jUxJ63fwrc/xUUnDUSfI4DWf3brhPTN6B/jrCxR1UNjoaGPfjE66gL+/AibhiuO142hK34yPqz70V1h2tLF3RidFOdwjuBPZNvbPGHzBDPK7qIOql2XyLBNU74wOgRlEfjP5HSbD8vq8+mf8uWoITiBx39lGDYxOAHM4NW6MXN52H6LWwBjPQQ7hrYr0YGnd+z/kxCkNjA7auTy7Rh1UcUiwUQsjanNfa0BUcciwUQuj+wnzuJiFKg4pE0Za3lWEsrvcGvw8kmGjHkbUxTo3zFG1Imfe70lGXwoj7mLR9hps5wnZ6CI1GWOcDCWJ0fsGmdRVJPrpt8BZT+j5ZEhoDwusI8LKMRhvI+aA1gNG7eM5V3lHkEtlmQd/JnDUgFLGzwc3B4JFr+xFwjaOiI1GMaJGm48C0UHkxAiTGNHDHDww+Cpko1mMsC4sUvADIRvNYkRdrD/3oRaP1w2QMQa94dn9f8VsNIwRNk7vH07QRrVtgOcZ8bRGQzPBY3jcCda2EcO3jHSgVWtb7nlG97UdUdRGVnPVDZ5rr+LR0Q7varKXbiNT0vpWAowubINLsJElnYyMyQ8VNuplxJMfKmzUy+ik7NpMro2aGfGYuQIbNTPiMfNKgk2cVmlmZLYDMs41VbzSzAi7/lS8C454b6KVEU19KDFSLyOabFRipFbG1la5XCO1tuXQvMdFoVQjtcwFXDJDK8uu+pBppEZGxsKym7quV2lKI6Pf3rXqYCRJkNLmGQg4Gar9DISnGd3tfT4gZ0EjyYKhRtasZCj8FxdlBEPGe1BVChpp0HwHnhbPwbhcKGakUYxwPXUAV62IGWkSI5xrXBI4gS5mpEmM0MaDh6brhIw0iBGu1a2WIcGXVchIgxjhaFXVQI1h61XESHMYPRBEX6odMGgdtoiR5jBCG+lCKzRALWCkMWseUHihIzhoXaeAkUHG0PqWJSsZ6KP1zK5nGKFhlx1JqMssYCTjewGkUQh8RjrQLxntVWTjZSkZmgARbOzA+2nod6Byd+kRo1Akpx+pgRHNANx2P6BxcylGamBENm6uS8bwuLkMI/tnRDY2V8Wj7WQyjOyfEdnYHPpHbR0ZRvbOiGy828qKx3gkGKl/L9L95kC8ebC7kfr3lN37hOpOCUb2zYgW+Z7AXfGqis5G9r3HE+0og3vugw90h4HtDURdH7y5EU+7djWyX0a8MRCv/GfM15myV5frnAdkI2Pqn3GIQEcje2UMdvCXWWdZ4EMEOobWXhkJ6n2yHp6x/GrHbySjQ5g0+o8p/sQcf/+RgxGHzDnz2fHyK34jgzlDjQYiKxno1DoOwMGIFziwDzfAFQy/kZrP7HJX5+8p7qNosZhOw7BtHy7azPoS8u7Y1X1+jnv5nmKpJPF9v+0NDHD1wWukbkZuuZtoAQo+b4kcDKPjkqRy+XU7y7+y07rYR1P2iUkDZryg0oOv6vPJONfQDY5RQJbRMg6FMd6zvt94e1pWMhBjSY1ZjKxvlKSyvlFiCiNDozsrmCHLiGQZDZVlRLKMhsoyIllGQ2UZkSyjodK5h6Uvjc5HxkdHmucDjOIbJTOGGvMsB1b6vQ6mfxfpf/jm7H/x7WDLaBktozGyjJbRMpojc/YiqZNKRnerm45KKeNBM9xZKhm9XDcdlZp+Bz20OMh001G5rypE844LvWxXPT4HUEA0a7LQi9aHfO6v3g1W3nH0jC6Zjp0x8CL+LzQqlvyA43lB7Dv1rkXdcFTu6pHO1cGmVVUSvaa+fnLIP4rzKibddFRq2gAXlW+sAT0QNW25K+MpX5Ek1kyqmLH6Z1Fkx7eUBIHkYylNYqSKio+DU5JqsLQ3xlphtP6aeD6JeyXtl5Fquj/l29jvrZjqYDyTLrP8tZeApI+RqgpIn77agKSbkeockBQVUzMYa5UBafddBiTpL69BjFThfv5VBiSZpMYxUlWhV1oLyVBGqsWyDkhxx4BkNCPVogxI713aDQNgrFW3kAKxYjoURqq6mPrPFtNhMVLVxbTqyHCCDpGRKip2B5fr5R0uY61zbfpz5B04I1XZvJ+9tUfeUTDWao+842Gkmi5P+YbEd/o9Msb+9Q+oaesbbikV7wAAAABJRU5ErkJggg=="/>
          <p:cNvSpPr>
            <a:spLocks noChangeAspect="1" noChangeArrowheads="1"/>
          </p:cNvSpPr>
          <p:nvPr/>
        </p:nvSpPr>
        <p:spPr bwMode="auto">
          <a:xfrm>
            <a:off x="155575" y="-1343025"/>
            <a:ext cx="3810000" cy="2807494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6" name="Picture 15" descr="https://upload.wikimedia.org/wikipedia/commons/thumb/8/86/Microsoft_Excel_2013_logo.svg/2000px-Microsoft_Excel_2013_logo.svg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9471" y="2828278"/>
            <a:ext cx="936104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/>
              </a:rPr>
              <a:t>@alice_data</a:t>
            </a:r>
          </a:p>
        </p:txBody>
      </p:sp>
      <p:cxnSp>
        <p:nvCxnSpPr>
          <p:cNvPr id="4" name="Straight Arrow Connector 3"/>
          <p:cNvCxnSpPr>
            <a:stCxn id="16" idx="3"/>
            <a:endCxn id="13324" idx="1"/>
          </p:cNvCxnSpPr>
          <p:nvPr/>
        </p:nvCxnSpPr>
        <p:spPr>
          <a:xfrm>
            <a:off x="3965575" y="3233323"/>
            <a:ext cx="1052785" cy="1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Creative Commons Licens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58797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87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08304" y="4807898"/>
            <a:ext cx="1837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Package: bubbles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>
                    <a:lumMod val="65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2" name="Picture 1" descr="British Museum Data Audit 2015 FINAL.pdf - Adobe Acrobat Pro DC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249" t="15549" r="25251" b="4069"/>
          <a:stretch/>
        </p:blipFill>
        <p:spPr>
          <a:xfrm>
            <a:off x="1830531" y="411510"/>
            <a:ext cx="5897119" cy="4273730"/>
          </a:xfrm>
          <a:prstGeom prst="rect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</p:spPr>
      </p:pic>
      <p:sp>
        <p:nvSpPr>
          <p:cNvPr id="7" name="Rectangle 6"/>
          <p:cNvSpPr/>
          <p:nvPr/>
        </p:nvSpPr>
        <p:spPr>
          <a:xfrm>
            <a:off x="-25994" y="4807081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8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027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95486"/>
            <a:ext cx="180020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err="1" smtClean="0"/>
              <a:t>D3</a:t>
            </a:r>
            <a:r>
              <a:rPr lang="en-GB" dirty="0" smtClean="0"/>
              <a:t>  </a:t>
            </a:r>
            <a:endParaRPr lang="en-GB" dirty="0"/>
          </a:p>
          <a:p>
            <a:r>
              <a:rPr lang="en-GB" dirty="0" smtClean="0"/>
              <a:t>(Data-Driven Documents)</a:t>
            </a:r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16" t="6481" r="9063" b="6296"/>
          <a:stretch/>
        </p:blipFill>
        <p:spPr bwMode="auto">
          <a:xfrm>
            <a:off x="1906911" y="294817"/>
            <a:ext cx="6697538" cy="4211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40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aish\OneDrive - The British Museum\GitHub\BM\VIS\Radius DS 2015_16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6" r="2923"/>
          <a:stretch/>
        </p:blipFill>
        <p:spPr bwMode="auto">
          <a:xfrm>
            <a:off x="3059832" y="590383"/>
            <a:ext cx="3129775" cy="208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aish\OneDrive - The British Museum\GitHub\BM\VIS\DS 2015_16 (3000 clickstream) big tex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5256584" cy="5179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adaish\OneDrive - The British Museum\GitHub\BM\VIS\DS 2015_16 (3000 clickstream) zoom visitor engagemen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561" y="-11486"/>
            <a:ext cx="5248727" cy="5270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504" y="195486"/>
            <a:ext cx="180020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 err="1" smtClean="0"/>
              <a:t>D3</a:t>
            </a:r>
            <a:r>
              <a:rPr lang="en-GB" dirty="0" smtClean="0"/>
              <a:t>  </a:t>
            </a:r>
            <a:endParaRPr lang="en-GB" dirty="0"/>
          </a:p>
          <a:p>
            <a:r>
              <a:rPr lang="en-GB" dirty="0" smtClean="0"/>
              <a:t>(Data-Driven Documents)</a:t>
            </a:r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8" name="Picture 2" descr="Creative Commons Licens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862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Valuing data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" name="Picture 9" descr="C:\Users\adaish\Local Settings\Temp\Temporary Internet Files\Content.IE5\UPTPYQAW\Person_icon_BLACK-01.svg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23678"/>
            <a:ext cx="1218123" cy="129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427734"/>
            <a:ext cx="437933" cy="444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7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07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30y9cdsu7xlg0.cloudfront.net/png/20521-200.png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2857643" y="2048466"/>
            <a:ext cx="1368152" cy="1188132"/>
          </a:xfrm>
          <a:prstGeom prst="rect">
            <a:avLst/>
          </a:prstGeom>
          <a:noFill/>
        </p:spPr>
      </p:pic>
      <p:sp>
        <p:nvSpPr>
          <p:cNvPr id="6" name="Heart 5"/>
          <p:cNvSpPr/>
          <p:nvPr/>
        </p:nvSpPr>
        <p:spPr>
          <a:xfrm>
            <a:off x="4369811" y="2508948"/>
            <a:ext cx="576064" cy="540060"/>
          </a:xfrm>
          <a:prstGeom prst="hear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4" descr="File:R logo.sv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3907" y="2399539"/>
            <a:ext cx="891766" cy="758877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6732240" y="4901803"/>
            <a:ext cx="24513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 smtClean="0">
                <a:solidFill>
                  <a:schemeClr val="tx2">
                    <a:lumMod val="50000"/>
                  </a:schemeClr>
                </a:solidFill>
              </a:rPr>
              <a:t>Symbol - Noun Project: Dara Ullrich, DE</a:t>
            </a:r>
            <a:endParaRPr lang="en-GB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9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2906" y="463345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72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6"/>
          </p:nvPr>
        </p:nvSpPr>
        <p:spPr>
          <a:xfrm>
            <a:off x="1472816" y="2273307"/>
            <a:ext cx="4971392" cy="2527298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We don’t know who our visitors are?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Online = &gt; 9 million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Offline = 6.8 million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We don’t know what they do in the museum?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And we don’t know the opportunities to generate revenue?  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Business Problems = Data Opportunities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5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47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6"/>
          </p:nvPr>
        </p:nvSpPr>
        <p:spPr>
          <a:xfrm>
            <a:off x="1472816" y="2273307"/>
            <a:ext cx="4971392" cy="2527298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We don’t know who our visitors are?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Online = &gt; 9 million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Offline = 6.8 million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We don’t know what they do in the museum?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And we don’t know the opportunities to generate revenue?  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Business Problems = Data Opportunities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89442" y="2314538"/>
            <a:ext cx="245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solidFill>
                  <a:srgbClr val="FFCC00"/>
                </a:solidFill>
              </a:rPr>
              <a:t>“silos” and “wrangling”</a:t>
            </a:r>
          </a:p>
        </p:txBody>
      </p:sp>
      <p:sp>
        <p:nvSpPr>
          <p:cNvPr id="5" name="Rectangle 4"/>
          <p:cNvSpPr/>
          <p:nvPr/>
        </p:nvSpPr>
        <p:spPr>
          <a:xfrm>
            <a:off x="7251530" y="2701772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CC00"/>
                </a:solidFill>
              </a:rPr>
              <a:t>data </a:t>
            </a:r>
            <a:r>
              <a:rPr lang="en-GB" dirty="0" err="1" smtClean="0">
                <a:solidFill>
                  <a:srgbClr val="FFCC00"/>
                </a:solidFill>
              </a:rPr>
              <a:t>viz</a:t>
            </a:r>
            <a:endParaRPr lang="en-GB" dirty="0">
              <a:solidFill>
                <a:srgbClr val="FFCC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59889" y="3071104"/>
            <a:ext cx="1963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CC00"/>
                </a:solidFill>
              </a:rPr>
              <a:t>visitor movement</a:t>
            </a:r>
            <a:endParaRPr lang="en-GB" dirty="0">
              <a:solidFill>
                <a:srgbClr val="FFCC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616741" y="3580768"/>
            <a:ext cx="2249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CC00"/>
                </a:solidFill>
              </a:rPr>
              <a:t>predictive modelling</a:t>
            </a:r>
            <a:endParaRPr lang="en-GB" dirty="0">
              <a:solidFill>
                <a:srgbClr val="FFCC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9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356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>
                <a:solidFill>
                  <a:schemeClr val="tx1"/>
                </a:solidFill>
              </a:rPr>
              <a:t>Unmanaged data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lowchart: Magnetic Disk 5"/>
          <p:cNvSpPr/>
          <p:nvPr/>
        </p:nvSpPr>
        <p:spPr>
          <a:xfrm>
            <a:off x="611560" y="3435846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lowchart: Magnetic Disk 6"/>
          <p:cNvSpPr/>
          <p:nvPr/>
        </p:nvSpPr>
        <p:spPr>
          <a:xfrm>
            <a:off x="1187624" y="2177456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lowchart: Magnetic Disk 7"/>
          <p:cNvSpPr/>
          <p:nvPr/>
        </p:nvSpPr>
        <p:spPr>
          <a:xfrm>
            <a:off x="1907704" y="3435846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lowchart: Magnetic Disk 8"/>
          <p:cNvSpPr/>
          <p:nvPr/>
        </p:nvSpPr>
        <p:spPr>
          <a:xfrm>
            <a:off x="2627784" y="2211710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lowchart: Magnetic Disk 9"/>
          <p:cNvSpPr/>
          <p:nvPr/>
        </p:nvSpPr>
        <p:spPr>
          <a:xfrm>
            <a:off x="3205944" y="3435846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lowchart: Magnetic Disk 10"/>
          <p:cNvSpPr/>
          <p:nvPr/>
        </p:nvSpPr>
        <p:spPr>
          <a:xfrm>
            <a:off x="5076056" y="2643758"/>
            <a:ext cx="864096" cy="1008112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2" name="Flowchart: Magnetic Disk 11"/>
          <p:cNvSpPr/>
          <p:nvPr/>
        </p:nvSpPr>
        <p:spPr>
          <a:xfrm>
            <a:off x="5652120" y="1385368"/>
            <a:ext cx="864096" cy="1008112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>
                <a:solidFill>
                  <a:schemeClr val="tx1"/>
                </a:solidFill>
              </a:rPr>
              <a:t>?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13" name="Flowchart: Magnetic Disk 12"/>
          <p:cNvSpPr/>
          <p:nvPr/>
        </p:nvSpPr>
        <p:spPr>
          <a:xfrm>
            <a:off x="6372200" y="2643758"/>
            <a:ext cx="864096" cy="1008112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4" name="Flowchart: Magnetic Disk 13"/>
          <p:cNvSpPr/>
          <p:nvPr/>
        </p:nvSpPr>
        <p:spPr>
          <a:xfrm>
            <a:off x="7092280" y="1419622"/>
            <a:ext cx="864096" cy="1008112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5" name="Flowchart: Magnetic Disk 14"/>
          <p:cNvSpPr/>
          <p:nvPr/>
        </p:nvSpPr>
        <p:spPr>
          <a:xfrm>
            <a:off x="7670440" y="2643758"/>
            <a:ext cx="864096" cy="1008112"/>
          </a:xfrm>
          <a:prstGeom prst="flowChartMagneticDisk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?</a:t>
            </a:r>
          </a:p>
        </p:txBody>
      </p:sp>
      <p:pic>
        <p:nvPicPr>
          <p:cNvPr id="16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761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460626" y="1203598"/>
            <a:ext cx="1188132" cy="1128514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endParaRPr lang="en-GB" sz="16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507252" y="2404120"/>
            <a:ext cx="1156704" cy="1128514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shop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507252" y="3574319"/>
            <a:ext cx="1156704" cy="1128514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1600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6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wi-fi</a:t>
            </a:r>
            <a:endParaRPr lang="en-GB" sz="16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6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Multiple visitor data platforms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CSV exports from external platforms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No SQL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“silos” and “wrangling”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068" y="1388685"/>
            <a:ext cx="423248" cy="31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5227" y="2574615"/>
            <a:ext cx="458929" cy="409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2092" y="3795886"/>
            <a:ext cx="442055" cy="442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609220" y="485036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Packages: </a:t>
            </a:r>
            <a:r>
              <a:rPr lang="en-GB" sz="1400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data.table</a:t>
            </a:r>
            <a:r>
              <a:rPr lang="en-GB" sz="1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dplyr</a:t>
            </a:r>
            <a:endParaRPr lang="en-GB" sz="1400" dirty="0">
              <a:solidFill>
                <a:schemeClr val="bg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2" descr="Creative Commons Licens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670483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74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460626" y="1203598"/>
            <a:ext cx="1188132" cy="1128514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6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endParaRPr lang="en-GB" sz="16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507252" y="2404120"/>
            <a:ext cx="1156704" cy="1128514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online shop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507252" y="3574319"/>
            <a:ext cx="1156704" cy="1128514"/>
          </a:xfrm>
          <a:prstGeom prst="ellipse">
            <a:avLst/>
          </a:prstGeom>
          <a:solidFill>
            <a:schemeClr val="tx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sz="1600" dirty="0" smtClean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6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wi-fi</a:t>
            </a:r>
            <a:endParaRPr lang="en-GB" sz="16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quarter" idx="16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Multiple visitor data platforms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CSV exports from external platforms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>
                <a:solidFill>
                  <a:schemeClr val="tx1"/>
                </a:solidFill>
              </a:rPr>
              <a:t>No SQL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“silos” and “wrangling”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43068" y="1388685"/>
            <a:ext cx="423248" cy="31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5227" y="2574615"/>
            <a:ext cx="458929" cy="409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62092" y="3795886"/>
            <a:ext cx="442055" cy="442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609220" y="485036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Packages: </a:t>
            </a:r>
            <a:r>
              <a:rPr lang="en-GB" sz="1400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data.table</a:t>
            </a:r>
            <a:r>
              <a:rPr lang="en-GB" sz="1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dplyr</a:t>
            </a:r>
            <a:endParaRPr lang="en-GB" sz="1400" dirty="0">
              <a:solidFill>
                <a:schemeClr val="bg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38942" y="1548170"/>
            <a:ext cx="17198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100’s of columns</a:t>
            </a:r>
            <a:endParaRPr lang="en-GB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03655" y="2675989"/>
            <a:ext cx="1955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print format exports</a:t>
            </a:r>
          </a:p>
          <a:p>
            <a:r>
              <a:rPr lang="en-GB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nested by timeslots</a:t>
            </a:r>
            <a:endParaRPr lang="en-GB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47550" y="3969299"/>
            <a:ext cx="2659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i="1" dirty="0" smtClean="0">
                <a:latin typeface="Arial" panose="020B0604020202020204" pitchFamily="34" charset="0"/>
                <a:cs typeface="Arial" panose="020B0604020202020204" pitchFamily="34" charset="0"/>
              </a:rPr>
              <a:t>Split first and second name</a:t>
            </a:r>
            <a:endParaRPr lang="en-GB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2" descr="Creative Commons Licens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644" y="4666832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96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6"/>
          </p:nvPr>
        </p:nvSpPr>
        <p:spPr>
          <a:xfrm>
            <a:off x="1472816" y="2273303"/>
            <a:ext cx="3819264" cy="2527298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How many visitors are on multiple </a:t>
            </a:r>
            <a:r>
              <a:rPr lang="en-GB" dirty="0" smtClean="0">
                <a:solidFill>
                  <a:schemeClr val="tx1"/>
                </a:solidFill>
              </a:rPr>
              <a:t>platforms?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Assess the visitor data </a:t>
            </a:r>
            <a:r>
              <a:rPr lang="en-GB" dirty="0" err="1" smtClean="0">
                <a:solidFill>
                  <a:schemeClr val="tx1"/>
                </a:solidFill>
              </a:rPr>
              <a:t>siloing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sz="1400" i="1" dirty="0" smtClean="0">
                <a:solidFill>
                  <a:schemeClr val="tx1"/>
                </a:solidFill>
              </a:rPr>
              <a:t>Why</a:t>
            </a:r>
            <a:r>
              <a:rPr lang="en-GB" sz="1400" i="1" dirty="0">
                <a:solidFill>
                  <a:schemeClr val="tx1"/>
                </a:solidFill>
              </a:rPr>
              <a:t>?</a:t>
            </a:r>
          </a:p>
          <a:p>
            <a:r>
              <a:rPr lang="en-GB" sz="1400" i="1" dirty="0">
                <a:solidFill>
                  <a:schemeClr val="tx1"/>
                </a:solidFill>
              </a:rPr>
              <a:t>To improve engagement and access of the museum we need to examine our visitor data</a:t>
            </a:r>
            <a:r>
              <a:rPr lang="en-GB" sz="1400" i="1" dirty="0" smtClean="0">
                <a:solidFill>
                  <a:schemeClr val="tx1"/>
                </a:solidFill>
              </a:rPr>
              <a:t>.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No </a:t>
            </a:r>
            <a:r>
              <a:rPr lang="en-GB" dirty="0">
                <a:solidFill>
                  <a:schemeClr val="tx1"/>
                </a:solidFill>
              </a:rPr>
              <a:t>SQL = </a:t>
            </a:r>
            <a:r>
              <a:rPr lang="en-GB" dirty="0" err="1">
                <a:solidFill>
                  <a:schemeClr val="tx1"/>
                </a:solidFill>
              </a:rPr>
              <a:t>data.table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609220" y="4850368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Packages: </a:t>
            </a:r>
            <a:r>
              <a:rPr lang="en-GB" sz="1400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data.table</a:t>
            </a:r>
            <a:r>
              <a:rPr lang="en-GB" sz="14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bg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dplyr</a:t>
            </a:r>
            <a:endParaRPr lang="en-GB" sz="1400" dirty="0">
              <a:solidFill>
                <a:schemeClr val="bg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 descr="SCV results_sprint 1.pptx - Mozilla Firefox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272" t="36264" r="29033" b="22518"/>
          <a:stretch/>
        </p:blipFill>
        <p:spPr>
          <a:xfrm>
            <a:off x="5580112" y="2355725"/>
            <a:ext cx="3168352" cy="1691899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7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300" y="4670483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15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755576" y="1167594"/>
            <a:ext cx="45365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latin typeface="Arial" pitchFamily="34" charset="0"/>
                <a:cs typeface="Arial" pitchFamily="34" charset="0"/>
              </a:rPr>
              <a:t>Top 500 website search</a:t>
            </a:r>
          </a:p>
          <a:p>
            <a:r>
              <a:rPr lang="en-GB" sz="1200" dirty="0" smtClean="0">
                <a:latin typeface="Arial" pitchFamily="34" charset="0"/>
                <a:cs typeface="Arial" pitchFamily="34" charset="0"/>
              </a:rPr>
              <a:t>June 2015-16 </a:t>
            </a:r>
          </a:p>
          <a:p>
            <a:endParaRPr lang="en-GB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75708" y="4627203"/>
            <a:ext cx="48131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Packages :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RSiteCatalyst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(Adobe Analytics),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WordCloud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3" name="Rectangle 2"/>
          <p:cNvSpPr/>
          <p:nvPr/>
        </p:nvSpPr>
        <p:spPr>
          <a:xfrm>
            <a:off x="2320183" y="4873425"/>
            <a:ext cx="7024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Alice Daish. (2016). R 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KeyWord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Search 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WordCloud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: First Release. 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. 10.5281/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zenodo.56283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331928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45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F:\webanalytics\wordcloudsearchalltop500_20150706_20160619difcolour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20262"/>
            <a:ext cx="4968552" cy="4513911"/>
          </a:xfrm>
          <a:prstGeom prst="rect">
            <a:avLst/>
          </a:prstGeom>
          <a:noFill/>
          <a:effectLst>
            <a:softEdge rad="12700"/>
          </a:effectLst>
        </p:spPr>
      </p:pic>
      <p:sp>
        <p:nvSpPr>
          <p:cNvPr id="12" name="TextBox 11"/>
          <p:cNvSpPr txBox="1"/>
          <p:nvPr/>
        </p:nvSpPr>
        <p:spPr>
          <a:xfrm>
            <a:off x="755576" y="1167594"/>
            <a:ext cx="45365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latin typeface="Arial" pitchFamily="34" charset="0"/>
                <a:cs typeface="Arial" pitchFamily="34" charset="0"/>
              </a:rPr>
              <a:t>Top 500 website search</a:t>
            </a:r>
          </a:p>
          <a:p>
            <a:r>
              <a:rPr lang="en-GB" sz="1200" dirty="0" smtClean="0">
                <a:latin typeface="Arial" pitchFamily="34" charset="0"/>
                <a:cs typeface="Arial" pitchFamily="34" charset="0"/>
              </a:rPr>
              <a:t>June 2015-16 </a:t>
            </a:r>
          </a:p>
          <a:p>
            <a:endParaRPr lang="en-GB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75708" y="4627203"/>
            <a:ext cx="48131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Packages :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RSiteCatalyst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(Adobe Analytics),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WordCloud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3" name="Rectangle 2"/>
          <p:cNvSpPr/>
          <p:nvPr/>
        </p:nvSpPr>
        <p:spPr>
          <a:xfrm>
            <a:off x="2320183" y="4873425"/>
            <a:ext cx="7024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Alice Daish. (2016). R 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KeyWord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Search 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WordCloud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: First Release. 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. 10.5281/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zenodo.56283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347123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4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6"/>
          </p:nvPr>
        </p:nvSpPr>
        <p:spPr>
          <a:xfrm>
            <a:off x="1474012" y="2300516"/>
            <a:ext cx="2305900" cy="2527298"/>
          </a:xfrm>
        </p:spPr>
        <p:txBody>
          <a:bodyPr/>
          <a:lstStyle/>
          <a:p>
            <a:r>
              <a:rPr lang="en-GB" i="1" dirty="0" smtClean="0">
                <a:solidFill>
                  <a:schemeClr val="tx1"/>
                </a:solidFill>
              </a:rPr>
              <a:t>62 </a:t>
            </a:r>
            <a:r>
              <a:rPr lang="en-GB" i="1" dirty="0">
                <a:solidFill>
                  <a:schemeClr val="tx1"/>
                </a:solidFill>
              </a:rPr>
              <a:t>galleries, 3 floors, largest covered public square in Europe with </a:t>
            </a:r>
            <a:r>
              <a:rPr lang="en-GB" i="1" dirty="0" smtClean="0">
                <a:solidFill>
                  <a:schemeClr val="tx1"/>
                </a:solidFill>
              </a:rPr>
              <a:t>6.8 million </a:t>
            </a:r>
            <a:r>
              <a:rPr lang="en-GB" i="1" dirty="0">
                <a:solidFill>
                  <a:schemeClr val="tx1"/>
                </a:solidFill>
              </a:rPr>
              <a:t>visitors per year. 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Visitor </a:t>
            </a:r>
            <a:r>
              <a:rPr lang="en-GB" dirty="0">
                <a:solidFill>
                  <a:schemeClr val="tx1"/>
                </a:solidFill>
              </a:rPr>
              <a:t>M</a:t>
            </a:r>
            <a:r>
              <a:rPr lang="en-GB" dirty="0" smtClean="0">
                <a:solidFill>
                  <a:schemeClr val="tx1"/>
                </a:solidFill>
              </a:rPr>
              <a:t>ovement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486298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Packages :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httr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jsonlite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431" r="9340"/>
          <a:stretch/>
        </p:blipFill>
        <p:spPr bwMode="auto">
          <a:xfrm rot="5400000">
            <a:off x="3943909" y="2551770"/>
            <a:ext cx="2256257" cy="1864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DSC07105vbw | Flickr - Photo Sharing! - Mozilla Firefox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493" t="24184" r="36967" b="14785"/>
          <a:stretch/>
        </p:blipFill>
        <p:spPr>
          <a:xfrm>
            <a:off x="6004125" y="2355728"/>
            <a:ext cx="1920675" cy="2256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</p:spPr>
      </p:pic>
      <p:sp>
        <p:nvSpPr>
          <p:cNvPr id="13" name="Rectangle 12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8" name="Picture 2" descr="Creative Commons Licens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63345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21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6"/>
          </p:nvPr>
        </p:nvSpPr>
        <p:spPr>
          <a:xfrm>
            <a:off x="1474012" y="2300516"/>
            <a:ext cx="1729836" cy="2527298"/>
          </a:xfrm>
        </p:spPr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  <a:p>
            <a:r>
              <a:rPr lang="en-GB" b="1" dirty="0" smtClean="0">
                <a:solidFill>
                  <a:schemeClr val="tx1"/>
                </a:solidFill>
              </a:rPr>
              <a:t>Wi-Fi </a:t>
            </a:r>
            <a:r>
              <a:rPr lang="en-GB" b="1" dirty="0">
                <a:solidFill>
                  <a:schemeClr val="tx1"/>
                </a:solidFill>
              </a:rPr>
              <a:t>presence </a:t>
            </a:r>
            <a:r>
              <a:rPr lang="en-GB" b="1" dirty="0" smtClean="0">
                <a:solidFill>
                  <a:schemeClr val="tx1"/>
                </a:solidFill>
              </a:rPr>
              <a:t>used to </a:t>
            </a:r>
            <a:r>
              <a:rPr lang="en-GB" b="1" dirty="0">
                <a:solidFill>
                  <a:schemeClr val="tx1"/>
                </a:solidFill>
              </a:rPr>
              <a:t>sample visitor </a:t>
            </a:r>
            <a:r>
              <a:rPr lang="en-GB" b="1" dirty="0" smtClean="0">
                <a:solidFill>
                  <a:schemeClr val="tx1"/>
                </a:solidFill>
              </a:rPr>
              <a:t>numbers</a:t>
            </a:r>
            <a:endParaRPr lang="en-GB" b="1" dirty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i="1" dirty="0">
                <a:solidFill>
                  <a:schemeClr val="tx1"/>
                </a:solidFill>
              </a:rPr>
              <a:t>1</a:t>
            </a:r>
            <a:r>
              <a:rPr lang="en-GB" i="1" baseline="30000" dirty="0">
                <a:solidFill>
                  <a:schemeClr val="tx1"/>
                </a:solidFill>
              </a:rPr>
              <a:t>st</a:t>
            </a:r>
            <a:r>
              <a:rPr lang="en-GB" i="1" dirty="0">
                <a:solidFill>
                  <a:schemeClr val="tx1"/>
                </a:solidFill>
              </a:rPr>
              <a:t> to use R to connect to CISCO Presence API 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Visitor </a:t>
            </a:r>
            <a:r>
              <a:rPr lang="en-GB" dirty="0" smtClean="0">
                <a:solidFill>
                  <a:schemeClr val="tx1"/>
                </a:solidFill>
              </a:rPr>
              <a:t>Movement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486298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Packages :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httr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jsonlite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2624125"/>
            <a:ext cx="504056" cy="504056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431" r="9340"/>
          <a:stretch/>
        </p:blipFill>
        <p:spPr bwMode="auto">
          <a:xfrm rot="5400000">
            <a:off x="3943909" y="2551770"/>
            <a:ext cx="2256257" cy="1864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SC07105vbw | Flickr - Photo Sharing! - Mozilla Firefox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493" t="24184" r="36967" b="14785"/>
          <a:stretch/>
        </p:blipFill>
        <p:spPr>
          <a:xfrm>
            <a:off x="6004124" y="2355727"/>
            <a:ext cx="1920675" cy="2256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12700"/>
          </a:effectLst>
        </p:spPr>
      </p:pic>
      <p:pic>
        <p:nvPicPr>
          <p:cNvPr id="12" name="Picture 2" descr="Creative Commons Licens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611985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61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6"/>
          </p:nvPr>
        </p:nvSpPr>
        <p:spPr>
          <a:xfrm>
            <a:off x="1474012" y="2300516"/>
            <a:ext cx="1729836" cy="2527298"/>
          </a:xfrm>
        </p:spPr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  <a:p>
            <a:r>
              <a:rPr lang="en-GB" b="1" dirty="0" smtClean="0">
                <a:solidFill>
                  <a:schemeClr val="tx1"/>
                </a:solidFill>
              </a:rPr>
              <a:t>Wi-Fi </a:t>
            </a:r>
            <a:r>
              <a:rPr lang="en-GB" b="1" dirty="0">
                <a:solidFill>
                  <a:schemeClr val="tx1"/>
                </a:solidFill>
              </a:rPr>
              <a:t>presence </a:t>
            </a:r>
            <a:r>
              <a:rPr lang="en-GB" b="1" dirty="0" smtClean="0">
                <a:solidFill>
                  <a:schemeClr val="tx1"/>
                </a:solidFill>
              </a:rPr>
              <a:t>used to </a:t>
            </a:r>
            <a:r>
              <a:rPr lang="en-GB" b="1" dirty="0">
                <a:solidFill>
                  <a:schemeClr val="tx1"/>
                </a:solidFill>
              </a:rPr>
              <a:t>sample visitor </a:t>
            </a:r>
            <a:r>
              <a:rPr lang="en-GB" b="1" dirty="0" smtClean="0">
                <a:solidFill>
                  <a:schemeClr val="tx1"/>
                </a:solidFill>
              </a:rPr>
              <a:t>numbers</a:t>
            </a:r>
            <a:endParaRPr lang="en-GB" b="1" dirty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i="1" dirty="0">
                <a:solidFill>
                  <a:schemeClr val="tx1"/>
                </a:solidFill>
              </a:rPr>
              <a:t>1</a:t>
            </a:r>
            <a:r>
              <a:rPr lang="en-GB" i="1" baseline="30000" dirty="0">
                <a:solidFill>
                  <a:schemeClr val="tx1"/>
                </a:solidFill>
              </a:rPr>
              <a:t>st</a:t>
            </a:r>
            <a:r>
              <a:rPr lang="en-GB" i="1" dirty="0">
                <a:solidFill>
                  <a:schemeClr val="tx1"/>
                </a:solidFill>
              </a:rPr>
              <a:t> to use R to connect to CISCO Presence API 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Visitor </a:t>
            </a:r>
            <a:r>
              <a:rPr lang="en-GB" dirty="0" smtClean="0">
                <a:solidFill>
                  <a:schemeClr val="tx1"/>
                </a:solidFill>
              </a:rPr>
              <a:t>Movement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486298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Packages :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httr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jsonlite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2624125"/>
            <a:ext cx="504056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431" r="9340"/>
          <a:stretch/>
        </p:blipFill>
        <p:spPr bwMode="auto">
          <a:xfrm rot="5400000">
            <a:off x="3943909" y="2551770"/>
            <a:ext cx="2256257" cy="1864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SC07105vbw | Flickr - Photo Sharing! - Mozilla Firefox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493" t="24184" r="36967" b="14785"/>
          <a:stretch/>
        </p:blipFill>
        <p:spPr>
          <a:xfrm>
            <a:off x="6004124" y="2355727"/>
            <a:ext cx="1920675" cy="2256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H:/GitHub/big_data/Wifi - master - RStudio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259" r="37336" b="15111"/>
          <a:stretch/>
        </p:blipFill>
        <p:spPr>
          <a:xfrm>
            <a:off x="2756515" y="1030584"/>
            <a:ext cx="4207946" cy="3581400"/>
          </a:xfrm>
          <a:prstGeom prst="rect">
            <a:avLst/>
          </a:prstGeom>
        </p:spPr>
      </p:pic>
      <p:pic>
        <p:nvPicPr>
          <p:cNvPr id="14" name="Picture 2" descr="Creative Commons Licens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593723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55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6"/>
          </p:nvPr>
        </p:nvSpPr>
        <p:spPr>
          <a:xfrm>
            <a:off x="1474012" y="2300516"/>
            <a:ext cx="1729836" cy="2527298"/>
          </a:xfrm>
        </p:spPr>
        <p:txBody>
          <a:bodyPr/>
          <a:lstStyle/>
          <a:p>
            <a:endParaRPr lang="en-GB" dirty="0">
              <a:solidFill>
                <a:schemeClr val="tx1"/>
              </a:solidFill>
            </a:endParaRPr>
          </a:p>
          <a:p>
            <a:r>
              <a:rPr lang="en-GB" b="1" dirty="0" smtClean="0">
                <a:solidFill>
                  <a:schemeClr val="tx1"/>
                </a:solidFill>
              </a:rPr>
              <a:t>Wi-Fi </a:t>
            </a:r>
            <a:r>
              <a:rPr lang="en-GB" b="1" dirty="0">
                <a:solidFill>
                  <a:schemeClr val="tx1"/>
                </a:solidFill>
              </a:rPr>
              <a:t>presence </a:t>
            </a:r>
            <a:r>
              <a:rPr lang="en-GB" b="1" dirty="0" smtClean="0">
                <a:solidFill>
                  <a:schemeClr val="tx1"/>
                </a:solidFill>
              </a:rPr>
              <a:t>used to </a:t>
            </a:r>
            <a:r>
              <a:rPr lang="en-GB" b="1" dirty="0">
                <a:solidFill>
                  <a:schemeClr val="tx1"/>
                </a:solidFill>
              </a:rPr>
              <a:t>sample visitor </a:t>
            </a:r>
            <a:r>
              <a:rPr lang="en-GB" b="1" dirty="0" smtClean="0">
                <a:solidFill>
                  <a:schemeClr val="tx1"/>
                </a:solidFill>
              </a:rPr>
              <a:t>numbers</a:t>
            </a:r>
            <a:endParaRPr lang="en-GB" b="1" dirty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i="1" dirty="0">
                <a:solidFill>
                  <a:schemeClr val="tx1"/>
                </a:solidFill>
              </a:rPr>
              <a:t>1</a:t>
            </a:r>
            <a:r>
              <a:rPr lang="en-GB" i="1" baseline="30000" dirty="0">
                <a:solidFill>
                  <a:schemeClr val="tx1"/>
                </a:solidFill>
              </a:rPr>
              <a:t>st</a:t>
            </a:r>
            <a:r>
              <a:rPr lang="en-GB" i="1" dirty="0">
                <a:solidFill>
                  <a:schemeClr val="tx1"/>
                </a:solidFill>
              </a:rPr>
              <a:t> to use R to connect to CISCO Presence API </a:t>
            </a: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Visitor </a:t>
            </a:r>
            <a:r>
              <a:rPr lang="en-GB" dirty="0" smtClean="0">
                <a:solidFill>
                  <a:schemeClr val="tx1"/>
                </a:solidFill>
              </a:rPr>
              <a:t>Movement</a:t>
            </a:r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92280" y="4862988"/>
            <a:ext cx="21602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Packages :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httr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jsonlite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2624125"/>
            <a:ext cx="504056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431" r="9340"/>
          <a:stretch/>
        </p:blipFill>
        <p:spPr bwMode="auto">
          <a:xfrm rot="5400000">
            <a:off x="3943909" y="2551770"/>
            <a:ext cx="2256257" cy="18641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SC07105vbw | Flickr - Photo Sharing! - Mozilla Firefox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493" t="24184" r="36967" b="14785"/>
          <a:stretch/>
        </p:blipFill>
        <p:spPr>
          <a:xfrm>
            <a:off x="6004124" y="2355727"/>
            <a:ext cx="1920675" cy="2256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H:/GitHub/big_data/Wifi - master - RStudio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259" r="37336" b="15111"/>
          <a:stretch/>
        </p:blipFill>
        <p:spPr>
          <a:xfrm>
            <a:off x="2756515" y="1030584"/>
            <a:ext cx="4207946" cy="3581400"/>
          </a:xfrm>
          <a:prstGeom prst="rect">
            <a:avLst/>
          </a:prstGeom>
        </p:spPr>
      </p:pic>
      <p:pic>
        <p:nvPicPr>
          <p:cNvPr id="14" name="Picture 13" descr="Microsoft Excel - hourvisitor20160514_play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0600" t="19083" r="31667" b="32965"/>
          <a:stretch/>
        </p:blipFill>
        <p:spPr>
          <a:xfrm>
            <a:off x="3162736" y="1295628"/>
            <a:ext cx="3395504" cy="3202300"/>
          </a:xfrm>
          <a:prstGeom prst="rect">
            <a:avLst/>
          </a:prstGeom>
        </p:spPr>
      </p:pic>
      <p:pic>
        <p:nvPicPr>
          <p:cNvPr id="12" name="Picture 2" descr="Creative Commons Licens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620210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485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Nothing is perfect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 descr="Wi-Fi Density Map 12a.pdf - Adobe Acrobat Pro DC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9" t="15053" r="17187" b="5121"/>
          <a:stretch/>
        </p:blipFill>
        <p:spPr>
          <a:xfrm>
            <a:off x="2771800" y="2031688"/>
            <a:ext cx="4320480" cy="2628293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0" name="Folded Corner 9"/>
          <p:cNvSpPr/>
          <p:nvPr/>
        </p:nvSpPr>
        <p:spPr>
          <a:xfrm>
            <a:off x="2792137" y="2063097"/>
            <a:ext cx="4176464" cy="2232248"/>
          </a:xfrm>
          <a:prstGeom prst="foldedCorner">
            <a:avLst>
              <a:gd name="adj" fmla="val 42060"/>
            </a:avLst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2" name="TextBox 1"/>
          <p:cNvSpPr txBox="1"/>
          <p:nvPr/>
        </p:nvSpPr>
        <p:spPr>
          <a:xfrm rot="19808352">
            <a:off x="3332197" y="2755523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>
                <a:latin typeface="Adobe Gothic Std B" pitchFamily="34" charset="-128"/>
                <a:ea typeface="Adobe Gothic Std B" pitchFamily="34" charset="-128"/>
              </a:rPr>
              <a:t>Proxy only</a:t>
            </a:r>
            <a:endParaRPr lang="en-GB" sz="4000" dirty="0"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7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20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chemeClr val="tx1"/>
                </a:solidFill>
              </a:rPr>
              <a:t>Undervalued data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lowchart: Magnetic Disk 5"/>
          <p:cNvSpPr/>
          <p:nvPr/>
        </p:nvSpPr>
        <p:spPr>
          <a:xfrm>
            <a:off x="611560" y="3435846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lowchart: Magnetic Disk 6"/>
          <p:cNvSpPr/>
          <p:nvPr/>
        </p:nvSpPr>
        <p:spPr>
          <a:xfrm>
            <a:off x="1187624" y="2177456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lowchart: Magnetic Disk 7"/>
          <p:cNvSpPr/>
          <p:nvPr/>
        </p:nvSpPr>
        <p:spPr>
          <a:xfrm>
            <a:off x="1907704" y="3435846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lowchart: Magnetic Disk 8"/>
          <p:cNvSpPr/>
          <p:nvPr/>
        </p:nvSpPr>
        <p:spPr>
          <a:xfrm>
            <a:off x="2627784" y="2211710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lowchart: Magnetic Disk 9"/>
          <p:cNvSpPr/>
          <p:nvPr/>
        </p:nvSpPr>
        <p:spPr>
          <a:xfrm>
            <a:off x="3205944" y="3435846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lowchart: Magnetic Disk 10"/>
          <p:cNvSpPr/>
          <p:nvPr/>
        </p:nvSpPr>
        <p:spPr>
          <a:xfrm>
            <a:off x="5076056" y="2643758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Flowchart: Magnetic Disk 11"/>
          <p:cNvSpPr/>
          <p:nvPr/>
        </p:nvSpPr>
        <p:spPr>
          <a:xfrm>
            <a:off x="5652120" y="1385368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13" name="Flowchart: Magnetic Disk 12"/>
          <p:cNvSpPr/>
          <p:nvPr/>
        </p:nvSpPr>
        <p:spPr>
          <a:xfrm>
            <a:off x="6372200" y="2643758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" name="Flowchart: Magnetic Disk 13"/>
          <p:cNvSpPr/>
          <p:nvPr/>
        </p:nvSpPr>
        <p:spPr>
          <a:xfrm>
            <a:off x="7092280" y="1419622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Flowchart: Magnetic Disk 14"/>
          <p:cNvSpPr/>
          <p:nvPr/>
        </p:nvSpPr>
        <p:spPr>
          <a:xfrm>
            <a:off x="7670440" y="2643758"/>
            <a:ext cx="864096" cy="1008112"/>
          </a:xfrm>
          <a:prstGeom prst="flowChartMagneticDisk">
            <a:avLst/>
          </a:prstGeom>
          <a:solidFill>
            <a:schemeClr val="tx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3" name="Flowchart: Magnetic Disk 22"/>
          <p:cNvSpPr/>
          <p:nvPr/>
        </p:nvSpPr>
        <p:spPr>
          <a:xfrm>
            <a:off x="3205944" y="1054551"/>
            <a:ext cx="864096" cy="1008112"/>
          </a:xfrm>
          <a:prstGeom prst="flowChartMagneticDisk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Flowchart: Magnetic Disk 23"/>
          <p:cNvSpPr/>
          <p:nvPr/>
        </p:nvSpPr>
        <p:spPr>
          <a:xfrm>
            <a:off x="4386003" y="3795886"/>
            <a:ext cx="864096" cy="1008112"/>
          </a:xfrm>
          <a:prstGeom prst="flowChartMagneticDisk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Flowchart: Magnetic Disk 24"/>
          <p:cNvSpPr/>
          <p:nvPr/>
        </p:nvSpPr>
        <p:spPr>
          <a:xfrm>
            <a:off x="5968858" y="3867894"/>
            <a:ext cx="864096" cy="1008112"/>
          </a:xfrm>
          <a:prstGeom prst="flowChartMagneticDisk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Flowchart: Magnetic Disk 25"/>
          <p:cNvSpPr/>
          <p:nvPr/>
        </p:nvSpPr>
        <p:spPr>
          <a:xfrm>
            <a:off x="1763688" y="1054551"/>
            <a:ext cx="864096" cy="1008112"/>
          </a:xfrm>
          <a:prstGeom prst="flowChartMagneticDisk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Flowchart: Magnetic Disk 26"/>
          <p:cNvSpPr/>
          <p:nvPr/>
        </p:nvSpPr>
        <p:spPr>
          <a:xfrm>
            <a:off x="323528" y="1054551"/>
            <a:ext cx="864096" cy="1008112"/>
          </a:xfrm>
          <a:prstGeom prst="flowChartMagneticDisk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Flowchart: Magnetic Disk 27"/>
          <p:cNvSpPr/>
          <p:nvPr/>
        </p:nvSpPr>
        <p:spPr>
          <a:xfrm>
            <a:off x="7380312" y="3867894"/>
            <a:ext cx="864096" cy="1008112"/>
          </a:xfrm>
          <a:prstGeom prst="flowChartMagneticDisk">
            <a:avLst/>
          </a:prstGeom>
          <a:blipFill>
            <a:blip r:embed="rId3"/>
            <a:tile tx="0" ty="0" sx="100000" sy="100000" flip="none" algn="tl"/>
          </a:blip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29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84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Can we predict ticket sales for exhibitions? 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r>
              <a:rPr lang="en-GB" b="1" dirty="0" smtClean="0">
                <a:solidFill>
                  <a:schemeClr val="tx1"/>
                </a:solidFill>
              </a:rPr>
              <a:t>mixed effect modelling 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data wrangling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modelling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chemeClr val="tx1"/>
                </a:solidFill>
              </a:rPr>
              <a:t>prediction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Predictive modelling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18" name="Content Placeholder 6" descr="RP_Exhibitions_Chronology.pdf - Mozilla Firefox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16" t="33865" r="50522" b="39746"/>
          <a:stretch/>
        </p:blipFill>
        <p:spPr>
          <a:xfrm>
            <a:off x="6784501" y="3372094"/>
            <a:ext cx="693753" cy="1143872"/>
          </a:xfrm>
          <a:prstGeom prst="rect">
            <a:avLst/>
          </a:prstGeom>
        </p:spPr>
      </p:pic>
      <p:pic>
        <p:nvPicPr>
          <p:cNvPr id="19" name="Picture 18" descr="RP_Exhibitions_Chronology.pdf - Mozilla Firefox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452" t="29275" r="28937" b="44421"/>
          <a:stretch/>
        </p:blipFill>
        <p:spPr>
          <a:xfrm>
            <a:off x="6790886" y="2279811"/>
            <a:ext cx="697807" cy="1055922"/>
          </a:xfrm>
          <a:prstGeom prst="rect">
            <a:avLst/>
          </a:prstGeom>
        </p:spPr>
      </p:pic>
      <p:pic>
        <p:nvPicPr>
          <p:cNvPr id="20" name="Picture 19" descr="RP_Exhibitions_Chronology.pdf - Mozilla Firefox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087" t="37241" r="39457" b="36848"/>
          <a:stretch/>
        </p:blipFill>
        <p:spPr>
          <a:xfrm>
            <a:off x="6790886" y="1452587"/>
            <a:ext cx="697807" cy="809168"/>
          </a:xfrm>
          <a:prstGeom prst="rect">
            <a:avLst/>
          </a:prstGeom>
        </p:spPr>
      </p:pic>
      <p:pic>
        <p:nvPicPr>
          <p:cNvPr id="21" name="Picture 20" descr="RP_Exhibitions_Chronology.pdf - Mozilla Firefox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752" t="46811" r="39457" b="26594"/>
          <a:stretch/>
        </p:blipFill>
        <p:spPr>
          <a:xfrm>
            <a:off x="5724128" y="2967822"/>
            <a:ext cx="1046602" cy="1548144"/>
          </a:xfrm>
          <a:prstGeom prst="rect">
            <a:avLst/>
          </a:prstGeom>
        </p:spPr>
      </p:pic>
      <p:pic>
        <p:nvPicPr>
          <p:cNvPr id="23" name="Picture 22" descr="RP_Exhibitions_Chronology.pdf - Mozilla Firefox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870" t="31069" r="39347" b="41830"/>
          <a:stretch/>
        </p:blipFill>
        <p:spPr>
          <a:xfrm>
            <a:off x="7519390" y="3335733"/>
            <a:ext cx="907524" cy="1180233"/>
          </a:xfrm>
          <a:prstGeom prst="rect">
            <a:avLst/>
          </a:prstGeom>
        </p:spPr>
      </p:pic>
      <p:pic>
        <p:nvPicPr>
          <p:cNvPr id="24" name="Picture 23" descr="RP_Exhibitions_Chronology.pdf - Mozilla Firefox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913" t="27731" r="61305" b="46563"/>
          <a:stretch/>
        </p:blipFill>
        <p:spPr>
          <a:xfrm>
            <a:off x="5724128" y="1452587"/>
            <a:ext cx="1046602" cy="1500129"/>
          </a:xfrm>
          <a:prstGeom prst="rect">
            <a:avLst/>
          </a:prstGeom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3279" t="33445" r="26079" b="34035"/>
          <a:stretch/>
        </p:blipFill>
        <p:spPr bwMode="auto">
          <a:xfrm rot="5400000">
            <a:off x="7041810" y="1930167"/>
            <a:ext cx="1862684" cy="907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877072" y="4835723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Packages :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lme4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lubridate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dplyr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data.table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ggplot2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ggthemes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2" descr="Creative Commons Licen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58797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53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First initial model created 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Predicted first exhibition sales Development continues …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sz="900" dirty="0">
              <a:solidFill>
                <a:schemeClr val="tx1"/>
              </a:solidFill>
            </a:endParaRPr>
          </a:p>
          <a:p>
            <a:endParaRPr lang="en-GB" sz="9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Predictive modelling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77072" y="4835723"/>
            <a:ext cx="52565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Packages :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lme4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lubridate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dplyr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data.table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400" dirty="0" err="1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ggplot2</a:t>
            </a:r>
            <a:r>
              <a:rPr lang="en-GB" sz="1400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ggthemes</a:t>
            </a:r>
            <a:endParaRPr lang="en-GB" sz="1400" dirty="0">
              <a:solidFill>
                <a:schemeClr val="tx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Content Placeholder 6" descr="RP_Exhibitions_Chronology.pdf - Mozilla Firefox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816" t="33865" r="50522" b="39746"/>
          <a:stretch/>
        </p:blipFill>
        <p:spPr>
          <a:xfrm>
            <a:off x="6784501" y="3372094"/>
            <a:ext cx="693753" cy="1143872"/>
          </a:xfrm>
          <a:prstGeom prst="rect">
            <a:avLst/>
          </a:prstGeom>
        </p:spPr>
      </p:pic>
      <p:pic>
        <p:nvPicPr>
          <p:cNvPr id="23" name="Picture 22" descr="RP_Exhibitions_Chronology.pdf - Mozilla Firefox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452" t="29275" r="28937" b="44421"/>
          <a:stretch/>
        </p:blipFill>
        <p:spPr>
          <a:xfrm>
            <a:off x="6790886" y="2279811"/>
            <a:ext cx="697807" cy="1055922"/>
          </a:xfrm>
          <a:prstGeom prst="rect">
            <a:avLst/>
          </a:prstGeom>
        </p:spPr>
      </p:pic>
      <p:pic>
        <p:nvPicPr>
          <p:cNvPr id="24" name="Picture 23" descr="RP_Exhibitions_Chronology.pdf - Mozilla Firefox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087" t="37241" r="39457" b="36848"/>
          <a:stretch/>
        </p:blipFill>
        <p:spPr>
          <a:xfrm>
            <a:off x="6790886" y="1452587"/>
            <a:ext cx="697807" cy="809168"/>
          </a:xfrm>
          <a:prstGeom prst="rect">
            <a:avLst/>
          </a:prstGeom>
        </p:spPr>
      </p:pic>
      <p:pic>
        <p:nvPicPr>
          <p:cNvPr id="25" name="Picture 24" descr="RP_Exhibitions_Chronology.pdf - Mozilla Firefox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752" t="46811" r="39457" b="26594"/>
          <a:stretch/>
        </p:blipFill>
        <p:spPr>
          <a:xfrm>
            <a:off x="5724128" y="2967822"/>
            <a:ext cx="1046602" cy="1548144"/>
          </a:xfrm>
          <a:prstGeom prst="rect">
            <a:avLst/>
          </a:prstGeom>
        </p:spPr>
      </p:pic>
      <p:pic>
        <p:nvPicPr>
          <p:cNvPr id="26" name="Picture 25" descr="RP_Exhibitions_Chronology.pdf - Mozilla Firefox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870" t="31069" r="39347" b="41830"/>
          <a:stretch/>
        </p:blipFill>
        <p:spPr>
          <a:xfrm>
            <a:off x="7519390" y="3335733"/>
            <a:ext cx="907524" cy="1180233"/>
          </a:xfrm>
          <a:prstGeom prst="rect">
            <a:avLst/>
          </a:prstGeom>
        </p:spPr>
      </p:pic>
      <p:pic>
        <p:nvPicPr>
          <p:cNvPr id="27" name="Picture 26" descr="RP_Exhibitions_Chronology.pdf - Mozilla Firefox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913" t="27731" r="61305" b="46563"/>
          <a:stretch/>
        </p:blipFill>
        <p:spPr>
          <a:xfrm>
            <a:off x="5724128" y="1452587"/>
            <a:ext cx="1046602" cy="1500129"/>
          </a:xfrm>
          <a:prstGeom prst="rect">
            <a:avLst/>
          </a:prstGeom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3279" t="33445" r="26079" b="34035"/>
          <a:stretch/>
        </p:blipFill>
        <p:spPr bwMode="auto">
          <a:xfrm rot="5400000">
            <a:off x="7041810" y="1930167"/>
            <a:ext cx="1862684" cy="907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Creative Commons Licen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58797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502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De-</a:t>
            </a:r>
            <a:r>
              <a:rPr lang="en-GB" dirty="0" err="1" smtClean="0">
                <a:solidFill>
                  <a:schemeClr val="tx1"/>
                </a:solidFill>
              </a:rPr>
              <a:t>siloed</a:t>
            </a:r>
            <a:r>
              <a:rPr lang="en-GB" dirty="0" smtClean="0">
                <a:solidFill>
                  <a:schemeClr val="tx1"/>
                </a:solidFill>
              </a:rPr>
              <a:t> accessibl</a:t>
            </a:r>
            <a:r>
              <a:rPr lang="en-GB" dirty="0">
                <a:solidFill>
                  <a:schemeClr val="tx1"/>
                </a:solidFill>
              </a:rPr>
              <a:t>e</a:t>
            </a:r>
            <a:r>
              <a:rPr lang="en-GB" dirty="0" smtClean="0">
                <a:solidFill>
                  <a:schemeClr val="tx1"/>
                </a:solidFill>
              </a:rPr>
              <a:t> data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Flowchart: Magnetic Disk 5"/>
          <p:cNvSpPr/>
          <p:nvPr/>
        </p:nvSpPr>
        <p:spPr>
          <a:xfrm>
            <a:off x="7397707" y="2173486"/>
            <a:ext cx="667682" cy="792088"/>
          </a:xfrm>
          <a:prstGeom prst="flowChartMagneticDisk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023" y="2394670"/>
            <a:ext cx="648072" cy="65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2" descr="C:\Users\adaish\Local Settings\Temp\Temporary Internet Files\Content.IE5\BFG3Q8MI\unlock-216x205[1]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1624356"/>
            <a:ext cx="846487" cy="803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10" name="Picture 2" descr="Creative Commons Licens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7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491" y="1059582"/>
            <a:ext cx="7399933" cy="3688270"/>
          </a:xfrm>
          <a:prstGeom prst="rect">
            <a:avLst/>
          </a:prstGeom>
          <a:noFill/>
          <a:ln w="57150">
            <a:solidFill>
              <a:schemeClr val="accent4"/>
            </a:solidFill>
            <a:miter lim="800000"/>
            <a:headEnd/>
            <a:tailEnd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99792" y="483518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 Pipeline</a:t>
            </a:r>
            <a:endParaRPr lang="en-GB" dirty="0"/>
          </a:p>
        </p:txBody>
      </p:sp>
      <p:pic>
        <p:nvPicPr>
          <p:cNvPr id="5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404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2" name="Rectangle 1"/>
          <p:cNvSpPr/>
          <p:nvPr/>
        </p:nvSpPr>
        <p:spPr>
          <a:xfrm>
            <a:off x="5064559" y="2086815"/>
            <a:ext cx="2520280" cy="1061100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Adobe Gothic Std B" pitchFamily="34" charset="-128"/>
                <a:ea typeface="Adobe Gothic Std B" pitchFamily="34" charset="-128"/>
              </a:rPr>
              <a:t>Reporting</a:t>
            </a:r>
            <a:endParaRPr lang="en-GB" dirty="0"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65053" y="2814369"/>
            <a:ext cx="2520280" cy="120511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Adobe Gothic Std B" pitchFamily="34" charset="-128"/>
                <a:ea typeface="Adobe Gothic Std B" pitchFamily="34" charset="-128"/>
              </a:rPr>
              <a:t>Analysis</a:t>
            </a:r>
            <a:endParaRPr lang="en-GB" dirty="0"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64559" y="3337170"/>
            <a:ext cx="2520280" cy="74818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Adobe Gothic Std B" pitchFamily="34" charset="-128"/>
                <a:ea typeface="Adobe Gothic Std B" pitchFamily="34" charset="-128"/>
              </a:rPr>
              <a:t>Visualisation</a:t>
            </a:r>
            <a:endParaRPr lang="en-GB" dirty="0"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21037" y="2670353"/>
            <a:ext cx="2520280" cy="120511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Adobe Gothic Std B" pitchFamily="34" charset="-128"/>
                <a:ea typeface="Adobe Gothic Std B" pitchFamily="34" charset="-128"/>
              </a:rPr>
              <a:t>Analysis</a:t>
            </a:r>
            <a:endParaRPr lang="en-GB" dirty="0"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977021" y="2545357"/>
            <a:ext cx="2520280" cy="1205116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Adobe Gothic Std B" pitchFamily="34" charset="-128"/>
                <a:ea typeface="Adobe Gothic Std B" pitchFamily="34" charset="-128"/>
              </a:rPr>
              <a:t>Analysis</a:t>
            </a:r>
            <a:endParaRPr lang="en-GB" dirty="0"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45123" y="1131590"/>
            <a:ext cx="2520280" cy="727554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Adobe Gothic Std B" pitchFamily="34" charset="-128"/>
                <a:ea typeface="Adobe Gothic Std B" pitchFamily="34" charset="-128"/>
              </a:rPr>
              <a:t>Dashboards</a:t>
            </a:r>
            <a:endParaRPr lang="en-GB" dirty="0"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72218" y="1644896"/>
            <a:ext cx="2520280" cy="602558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 smtClean="0">
                <a:latin typeface="Adobe Gothic Std B" pitchFamily="34" charset="-128"/>
                <a:ea typeface="Adobe Gothic Std B" pitchFamily="34" charset="-128"/>
              </a:rPr>
              <a:t>Monitoring</a:t>
            </a:r>
            <a:endParaRPr lang="en-GB" dirty="0"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13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09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6"/>
          </p:nvPr>
        </p:nvSpPr>
        <p:spPr>
          <a:xfrm>
            <a:off x="1474011" y="2264228"/>
            <a:ext cx="3746061" cy="2584725"/>
          </a:xfrm>
        </p:spPr>
        <p:txBody>
          <a:bodyPr>
            <a:normAutofit fontScale="70000" lnSpcReduction="20000"/>
          </a:bodyPr>
          <a:lstStyle/>
          <a:p>
            <a:r>
              <a:rPr lang="en-GB" sz="2300" dirty="0" smtClean="0">
                <a:solidFill>
                  <a:schemeClr val="tx1"/>
                </a:solidFill>
              </a:rPr>
              <a:t>Support staff empowerment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300" dirty="0" smtClean="0">
                <a:solidFill>
                  <a:schemeClr val="tx1"/>
                </a:solidFill>
              </a:rPr>
              <a:t>Data in the hands of decision makers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300" dirty="0" smtClean="0">
                <a:solidFill>
                  <a:schemeClr val="tx1"/>
                </a:solidFill>
              </a:rPr>
              <a:t>De-</a:t>
            </a:r>
            <a:r>
              <a:rPr lang="en-GB" sz="2300" dirty="0" err="1" smtClean="0">
                <a:solidFill>
                  <a:schemeClr val="tx1"/>
                </a:solidFill>
              </a:rPr>
              <a:t>siloed</a:t>
            </a:r>
            <a:r>
              <a:rPr lang="en-GB" sz="2300" dirty="0" smtClean="0">
                <a:solidFill>
                  <a:schemeClr val="tx1"/>
                </a:solidFill>
              </a:rPr>
              <a:t> accessible centralised data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Data-driven decision making primarily for product and content development and optimization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Scoping opportunities for revenue generation</a:t>
            </a:r>
          </a:p>
          <a:p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BUT Who </a:t>
            </a:r>
            <a:r>
              <a:rPr lang="en-GB" dirty="0">
                <a:solidFill>
                  <a:schemeClr val="tx1"/>
                </a:solidFill>
              </a:rPr>
              <a:t>knows?</a:t>
            </a:r>
          </a:p>
          <a:p>
            <a:r>
              <a:rPr lang="en-GB" b="1" dirty="0">
                <a:solidFill>
                  <a:schemeClr val="tx1"/>
                </a:solidFill>
              </a:rPr>
              <a:t>Internet of things </a:t>
            </a:r>
            <a:endParaRPr lang="en-GB" b="1" dirty="0" smtClean="0">
              <a:solidFill>
                <a:schemeClr val="tx1"/>
              </a:solidFill>
            </a:endParaRPr>
          </a:p>
          <a:p>
            <a:r>
              <a:rPr lang="en-GB" sz="1300" dirty="0" smtClean="0">
                <a:solidFill>
                  <a:schemeClr val="tx1"/>
                </a:solidFill>
              </a:rPr>
              <a:t>e.g</a:t>
            </a:r>
            <a:r>
              <a:rPr lang="en-GB" sz="1300" dirty="0">
                <a:solidFill>
                  <a:schemeClr val="tx1"/>
                </a:solidFill>
              </a:rPr>
              <a:t>. Toilet </a:t>
            </a:r>
            <a:r>
              <a:rPr lang="en-GB" sz="1300" dirty="0" smtClean="0">
                <a:solidFill>
                  <a:schemeClr val="tx1"/>
                </a:solidFill>
              </a:rPr>
              <a:t>door </a:t>
            </a:r>
            <a:r>
              <a:rPr lang="en-GB" sz="1300" dirty="0">
                <a:solidFill>
                  <a:schemeClr val="tx1"/>
                </a:solidFill>
              </a:rPr>
              <a:t>locks, Boilers, Visitor Flow </a:t>
            </a:r>
            <a:r>
              <a:rPr lang="en-GB" sz="1300" dirty="0" smtClean="0">
                <a:solidFill>
                  <a:schemeClr val="tx1"/>
                </a:solidFill>
              </a:rPr>
              <a:t>Signs</a:t>
            </a:r>
          </a:p>
          <a:p>
            <a:endParaRPr lang="en-GB" sz="1300" dirty="0">
              <a:solidFill>
                <a:schemeClr val="tx1"/>
              </a:solidFill>
            </a:endParaRPr>
          </a:p>
          <a:p>
            <a:r>
              <a:rPr lang="en-GB" b="1" dirty="0">
                <a:solidFill>
                  <a:schemeClr val="tx1"/>
                </a:solidFill>
              </a:rPr>
              <a:t>Machine Learning </a:t>
            </a:r>
            <a:endParaRPr lang="en-GB" b="1" dirty="0" smtClean="0">
              <a:solidFill>
                <a:schemeClr val="tx1"/>
              </a:solidFill>
            </a:endParaRPr>
          </a:p>
          <a:p>
            <a:r>
              <a:rPr lang="en-GB" sz="1300" dirty="0" smtClean="0">
                <a:solidFill>
                  <a:schemeClr val="tx1"/>
                </a:solidFill>
              </a:rPr>
              <a:t>e.g</a:t>
            </a:r>
            <a:r>
              <a:rPr lang="en-GB" sz="1300" dirty="0">
                <a:solidFill>
                  <a:schemeClr val="tx1"/>
                </a:solidFill>
              </a:rPr>
              <a:t>. Predicting Visitor Numbers, </a:t>
            </a:r>
            <a:r>
              <a:rPr lang="en-GB" sz="1300" dirty="0" smtClean="0">
                <a:solidFill>
                  <a:schemeClr val="tx1"/>
                </a:solidFill>
              </a:rPr>
              <a:t>Optimization, New Collection Discoveries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7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solidFill>
                  <a:schemeClr val="tx1"/>
                </a:solidFill>
              </a:rPr>
              <a:t>What next…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5291780" y="1691529"/>
            <a:ext cx="2376264" cy="5727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n-GB" sz="2800" kern="0" dirty="0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Data-Driven</a:t>
            </a:r>
            <a:endParaRPr lang="en-GB" sz="2800" kern="0" dirty="0">
              <a:solidFill>
                <a:schemeClr val="tx1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126732" y="1303803"/>
            <a:ext cx="889319" cy="888378"/>
            <a:chOff x="3527937" y="275558"/>
            <a:chExt cx="2204356" cy="2346100"/>
          </a:xfrm>
        </p:grpSpPr>
        <p:pic>
          <p:nvPicPr>
            <p:cNvPr id="12" name="Picture 9" descr="C:\Users\adaish\Local Settings\Temp\Temporary Internet Files\Content.IE5\UPTPYQAW\Person_icon_BLACK-01.svg[1].png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7937" y="275558"/>
              <a:ext cx="2204356" cy="2346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0115" y="1311228"/>
              <a:ext cx="792498" cy="804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7836133" y="1272489"/>
            <a:ext cx="552291" cy="951005"/>
            <a:chOff x="6873901" y="-178764"/>
            <a:chExt cx="1692973" cy="2758884"/>
          </a:xfrm>
        </p:grpSpPr>
        <p:sp>
          <p:nvSpPr>
            <p:cNvPr id="5" name="Flowchart: Magnetic Disk 4"/>
            <p:cNvSpPr/>
            <p:nvPr/>
          </p:nvSpPr>
          <p:spPr>
            <a:xfrm>
              <a:off x="7033096" y="778729"/>
              <a:ext cx="1335364" cy="1584176"/>
            </a:xfrm>
            <a:prstGeom prst="flowChartMagneticDisk">
              <a:avLst/>
            </a:prstGeom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316" y="1264566"/>
              <a:ext cx="1296144" cy="1315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12" descr="C:\Users\adaish\Local Settings\Temp\Temporary Internet Files\Content.IE5\BFG3Q8MI\unlock-216x205[1].jpg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3901" y="-178764"/>
              <a:ext cx="1692973" cy="16067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727" y="2223494"/>
            <a:ext cx="3024336" cy="2267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 descr="Creative Commons Licens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20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Transformation advice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4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725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8224" y="2575114"/>
            <a:ext cx="2232248" cy="572700"/>
          </a:xfrm>
        </p:spPr>
        <p:txBody>
          <a:bodyPr/>
          <a:lstStyle/>
          <a:p>
            <a:r>
              <a:rPr lang="en-GB" sz="2800" dirty="0" smtClean="0">
                <a:solidFill>
                  <a:schemeClr val="tx1"/>
                </a:solidFill>
                <a:latin typeface="Adobe Gothic Std B" pitchFamily="34" charset="-128"/>
                <a:ea typeface="Adobe Gothic Std B" pitchFamily="34" charset="-128"/>
              </a:rPr>
              <a:t>Problems to becoming data-driven</a:t>
            </a:r>
            <a:endParaRPr lang="en-GB" sz="2800" dirty="0">
              <a:solidFill>
                <a:schemeClr val="tx1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9" name="Equal 8"/>
          <p:cNvSpPr/>
          <p:nvPr/>
        </p:nvSpPr>
        <p:spPr>
          <a:xfrm>
            <a:off x="5652120" y="2540865"/>
            <a:ext cx="864096" cy="576064"/>
          </a:xfrm>
          <a:prstGeom prst="mathEqua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5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06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adaish\Local Settings\Temp\Temporary Internet Files\Content.IE5\GIRGLV7R\lock2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35646"/>
            <a:ext cx="1571810" cy="228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qual 8"/>
          <p:cNvSpPr/>
          <p:nvPr/>
        </p:nvSpPr>
        <p:spPr>
          <a:xfrm>
            <a:off x="5652120" y="2540865"/>
            <a:ext cx="864096" cy="576064"/>
          </a:xfrm>
          <a:prstGeom prst="mathEqua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187" y="2312563"/>
            <a:ext cx="792498" cy="80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588224" y="2575114"/>
            <a:ext cx="2232248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r>
              <a:rPr lang="en-GB" sz="2800" kern="0" dirty="0" smtClean="0">
                <a:solidFill>
                  <a:schemeClr val="tx2"/>
                </a:solidFill>
                <a:latin typeface="Adobe Gothic Std B" pitchFamily="34" charset="-128"/>
                <a:ea typeface="Adobe Gothic Std B" pitchFamily="34" charset="-128"/>
              </a:rPr>
              <a:t>Problems to becoming data-driven</a:t>
            </a:r>
            <a:endParaRPr lang="en-GB" sz="2800" kern="0" dirty="0">
              <a:solidFill>
                <a:schemeClr val="tx2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32332" y="372387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Siloed</a:t>
            </a:r>
            <a:r>
              <a:rPr lang="en-GB" dirty="0"/>
              <a:t> and inaccessible data</a:t>
            </a:r>
          </a:p>
        </p:txBody>
      </p:sp>
      <p:pic>
        <p:nvPicPr>
          <p:cNvPr id="10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46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adaish\Local Settings\Temp\Temporary Internet Files\Content.IE5\GIRGLV7R\lock2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35646"/>
            <a:ext cx="1571810" cy="228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qual 8"/>
          <p:cNvSpPr/>
          <p:nvPr/>
        </p:nvSpPr>
        <p:spPr>
          <a:xfrm>
            <a:off x="5652120" y="2540865"/>
            <a:ext cx="864096" cy="576064"/>
          </a:xfrm>
          <a:prstGeom prst="mathEqua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Plus 9"/>
          <p:cNvSpPr/>
          <p:nvPr/>
        </p:nvSpPr>
        <p:spPr>
          <a:xfrm>
            <a:off x="3059832" y="2360845"/>
            <a:ext cx="1008112" cy="936104"/>
          </a:xfrm>
          <a:prstGeom prst="mathPlu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187" y="2312563"/>
            <a:ext cx="792498" cy="80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588224" y="2575114"/>
            <a:ext cx="2232248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r>
              <a:rPr lang="en-GB" sz="2800" kern="0" dirty="0" smtClean="0">
                <a:solidFill>
                  <a:schemeClr val="tx2"/>
                </a:solidFill>
                <a:latin typeface="Adobe Gothic Std B" pitchFamily="34" charset="-128"/>
                <a:ea typeface="Adobe Gothic Std B" pitchFamily="34" charset="-128"/>
              </a:rPr>
              <a:t>Problems to becoming data-driven</a:t>
            </a:r>
            <a:endParaRPr lang="en-GB" sz="2800" kern="0" dirty="0">
              <a:solidFill>
                <a:schemeClr val="tx2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32332" y="372387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Siloed</a:t>
            </a:r>
            <a:r>
              <a:rPr lang="en-GB" dirty="0"/>
              <a:t> and inaccessible data</a:t>
            </a:r>
          </a:p>
        </p:txBody>
      </p:sp>
      <p:pic>
        <p:nvPicPr>
          <p:cNvPr id="11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13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>
                <a:solidFill>
                  <a:schemeClr val="tx1"/>
                </a:solidFill>
              </a:rPr>
              <a:t>Data opportunity</a:t>
            </a:r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lowchart: Magnetic Disk 5"/>
          <p:cNvSpPr/>
          <p:nvPr/>
        </p:nvSpPr>
        <p:spPr>
          <a:xfrm>
            <a:off x="611560" y="3435846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lowchart: Magnetic Disk 6"/>
          <p:cNvSpPr/>
          <p:nvPr/>
        </p:nvSpPr>
        <p:spPr>
          <a:xfrm>
            <a:off x="1187624" y="2177456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Flowchart: Magnetic Disk 7"/>
          <p:cNvSpPr/>
          <p:nvPr/>
        </p:nvSpPr>
        <p:spPr>
          <a:xfrm>
            <a:off x="1907704" y="3435846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lowchart: Magnetic Disk 8"/>
          <p:cNvSpPr/>
          <p:nvPr/>
        </p:nvSpPr>
        <p:spPr>
          <a:xfrm>
            <a:off x="2627784" y="2211710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lowchart: Magnetic Disk 9"/>
          <p:cNvSpPr/>
          <p:nvPr/>
        </p:nvSpPr>
        <p:spPr>
          <a:xfrm>
            <a:off x="3205944" y="3435846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Flowchart: Magnetic Disk 10"/>
          <p:cNvSpPr/>
          <p:nvPr/>
        </p:nvSpPr>
        <p:spPr>
          <a:xfrm>
            <a:off x="5076056" y="2643758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Flowchart: Magnetic Disk 11"/>
          <p:cNvSpPr/>
          <p:nvPr/>
        </p:nvSpPr>
        <p:spPr>
          <a:xfrm>
            <a:off x="5652120" y="1385368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400" dirty="0">
              <a:solidFill>
                <a:schemeClr val="tx1"/>
              </a:solidFill>
            </a:endParaRPr>
          </a:p>
        </p:txBody>
      </p:sp>
      <p:sp>
        <p:nvSpPr>
          <p:cNvPr id="13" name="Flowchart: Magnetic Disk 12"/>
          <p:cNvSpPr/>
          <p:nvPr/>
        </p:nvSpPr>
        <p:spPr>
          <a:xfrm>
            <a:off x="6372200" y="2643758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" name="Flowchart: Magnetic Disk 13"/>
          <p:cNvSpPr/>
          <p:nvPr/>
        </p:nvSpPr>
        <p:spPr>
          <a:xfrm>
            <a:off x="7092280" y="1419622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Flowchart: Magnetic Disk 14"/>
          <p:cNvSpPr/>
          <p:nvPr/>
        </p:nvSpPr>
        <p:spPr>
          <a:xfrm>
            <a:off x="7670440" y="2643758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3" name="Flowchart: Magnetic Disk 22"/>
          <p:cNvSpPr/>
          <p:nvPr/>
        </p:nvSpPr>
        <p:spPr>
          <a:xfrm>
            <a:off x="3205944" y="1054551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4" name="Flowchart: Magnetic Disk 23"/>
          <p:cNvSpPr/>
          <p:nvPr/>
        </p:nvSpPr>
        <p:spPr>
          <a:xfrm>
            <a:off x="4386003" y="3795886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Flowchart: Magnetic Disk 24"/>
          <p:cNvSpPr/>
          <p:nvPr/>
        </p:nvSpPr>
        <p:spPr>
          <a:xfrm>
            <a:off x="5968858" y="3867894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Flowchart: Magnetic Disk 25"/>
          <p:cNvSpPr/>
          <p:nvPr/>
        </p:nvSpPr>
        <p:spPr>
          <a:xfrm>
            <a:off x="1763688" y="1054551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Flowchart: Magnetic Disk 26"/>
          <p:cNvSpPr/>
          <p:nvPr/>
        </p:nvSpPr>
        <p:spPr>
          <a:xfrm>
            <a:off x="323528" y="1054551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8" name="Flowchart: Magnetic Disk 27"/>
          <p:cNvSpPr/>
          <p:nvPr/>
        </p:nvSpPr>
        <p:spPr>
          <a:xfrm>
            <a:off x="7380312" y="3867894"/>
            <a:ext cx="864096" cy="1008112"/>
          </a:xfrm>
          <a:prstGeom prst="flowChartMagneticDisk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29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88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adaish\Local Settings\Temp\Temporary Internet Files\Content.IE5\GIRGLV7R\lock2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35646"/>
            <a:ext cx="1571810" cy="2287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qual 8"/>
          <p:cNvSpPr/>
          <p:nvPr/>
        </p:nvSpPr>
        <p:spPr>
          <a:xfrm>
            <a:off x="5652120" y="2540865"/>
            <a:ext cx="864096" cy="576064"/>
          </a:xfrm>
          <a:prstGeom prst="mathEqual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Plus 9"/>
          <p:cNvSpPr/>
          <p:nvPr/>
        </p:nvSpPr>
        <p:spPr>
          <a:xfrm>
            <a:off x="3059832" y="2360845"/>
            <a:ext cx="1008112" cy="936104"/>
          </a:xfrm>
          <a:prstGeom prst="mathPlus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2187" y="2312563"/>
            <a:ext cx="792498" cy="80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588224" y="2575114"/>
            <a:ext cx="2232248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r>
              <a:rPr lang="en-GB" sz="2800" kern="0" dirty="0" smtClean="0">
                <a:solidFill>
                  <a:schemeClr val="tx2"/>
                </a:solidFill>
                <a:latin typeface="Adobe Gothic Std B" pitchFamily="34" charset="-128"/>
                <a:ea typeface="Adobe Gothic Std B" pitchFamily="34" charset="-128"/>
              </a:rPr>
              <a:t>Problems to becoming data-driven</a:t>
            </a:r>
            <a:endParaRPr lang="en-GB" sz="2800" kern="0" dirty="0">
              <a:solidFill>
                <a:schemeClr val="tx2"/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pic>
        <p:nvPicPr>
          <p:cNvPr id="8" name="Picture 9" descr="C:\Users\adaish\Local Settings\Temp\Temporary Internet Files\Content.IE5\UPTPYQAW\Person_icon_BLACK-01.svg[1].png"/>
          <p:cNvPicPr>
            <a:picLocks noChangeAspect="1" noChangeArrowheads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136" y="1614468"/>
            <a:ext cx="2204356" cy="23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200" y="2538598"/>
            <a:ext cx="792498" cy="804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&quot;No&quot; Symbol 12"/>
          <p:cNvSpPr/>
          <p:nvPr/>
        </p:nvSpPr>
        <p:spPr>
          <a:xfrm>
            <a:off x="4767314" y="2540865"/>
            <a:ext cx="699370" cy="648072"/>
          </a:xfrm>
          <a:prstGeom prst="noSmoking">
            <a:avLst>
              <a:gd name="adj" fmla="val 9413"/>
            </a:avLst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86882" y="3801964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Decision maker unwilling and distrusting of data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1132332" y="3723878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Siloed</a:t>
            </a:r>
            <a:r>
              <a:rPr lang="en-GB" dirty="0"/>
              <a:t> and inaccessible data</a:t>
            </a:r>
          </a:p>
        </p:txBody>
      </p:sp>
      <p:pic>
        <p:nvPicPr>
          <p:cNvPr id="15" name="Picture 2" descr="Creative Commons Licens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266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ape 7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6800" y="843558"/>
            <a:ext cx="4937732" cy="3558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205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>
          <a:xfrm>
            <a:off x="1065404" y="1467568"/>
            <a:ext cx="3291840" cy="4798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1800" b="0" kern="1200" cap="all" spc="1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400" b="0" i="0" u="none" strike="noStrike" kern="1200" cap="all" spc="10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Black"/>
                <a:ea typeface="+mn-ea"/>
                <a:cs typeface="+mn-cs"/>
              </a:rPr>
              <a:t>Data culture</a:t>
            </a:r>
            <a:endParaRPr kumimoji="0" lang="en-GB" sz="2400" b="0" i="0" u="none" strike="noStrike" kern="1200" cap="all" spc="1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Black"/>
              <a:ea typeface="+mn-ea"/>
              <a:cs typeface="+mn-cs"/>
            </a:endParaRPr>
          </a:p>
        </p:txBody>
      </p:sp>
      <p:sp>
        <p:nvSpPr>
          <p:cNvPr id="9" name="Content Placeholder 6"/>
          <p:cNvSpPr txBox="1">
            <a:spLocks/>
          </p:cNvSpPr>
          <p:nvPr/>
        </p:nvSpPr>
        <p:spPr>
          <a:xfrm>
            <a:off x="1043608" y="2067654"/>
            <a:ext cx="3291840" cy="288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Transforming any organisation to be data-driven is about changing behaviours and habits.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Text Placeholder 7"/>
          <p:cNvSpPr txBox="1">
            <a:spLocks/>
          </p:cNvSpPr>
          <p:nvPr/>
        </p:nvSpPr>
        <p:spPr>
          <a:xfrm>
            <a:off x="4917594" y="1467568"/>
            <a:ext cx="3291840" cy="47982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GB" sz="2400" b="0" i="0" u="none" strike="noStrike" kern="1200" cap="all" spc="10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 Black"/>
                <a:ea typeface="+mn-ea"/>
                <a:cs typeface="+mn-cs"/>
              </a:rPr>
              <a:t>Data advocacy</a:t>
            </a:r>
            <a:endParaRPr kumimoji="0" lang="en-GB" sz="2400" b="0" i="0" u="none" strike="noStrike" kern="1200" cap="all" spc="10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 Black"/>
              <a:ea typeface="+mn-ea"/>
              <a:cs typeface="+mn-cs"/>
            </a:endParaRPr>
          </a:p>
        </p:txBody>
      </p:sp>
      <p:sp>
        <p:nvSpPr>
          <p:cNvPr id="12" name="Content Placeholder 8"/>
          <p:cNvSpPr txBox="1">
            <a:spLocks/>
          </p:cNvSpPr>
          <p:nvPr/>
        </p:nvSpPr>
        <p:spPr>
          <a:xfrm>
            <a:off x="4917594" y="1982517"/>
            <a:ext cx="3291840" cy="28803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kumimoji="0" lang="en-GB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Data value needs to be discovered and </a:t>
            </a:r>
            <a:r>
              <a:rPr lang="en-GB" dirty="0" smtClean="0"/>
              <a:t>shared. By giving </a:t>
            </a:r>
            <a:r>
              <a:rPr lang="en-GB" dirty="0"/>
              <a:t>voices to data </a:t>
            </a:r>
            <a:r>
              <a:rPr lang="en-GB" dirty="0" smtClean="0"/>
              <a:t>champions and advocates. </a:t>
            </a:r>
            <a:endParaRPr lang="en-GB" dirty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01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support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GB" sz="2000" dirty="0" smtClean="0"/>
              <a:t>High level support</a:t>
            </a:r>
          </a:p>
          <a:p>
            <a:endParaRPr lang="en-GB" sz="2000" dirty="0"/>
          </a:p>
          <a:p>
            <a:r>
              <a:rPr lang="en-GB" sz="2000" dirty="0" smtClean="0"/>
              <a:t>Quick Wins</a:t>
            </a:r>
          </a:p>
          <a:p>
            <a:endParaRPr lang="en-GB" sz="2000" dirty="0"/>
          </a:p>
          <a:p>
            <a:r>
              <a:rPr lang="en-GB" sz="2000" dirty="0" smtClean="0"/>
              <a:t>Find early adopters </a:t>
            </a:r>
          </a:p>
          <a:p>
            <a:endParaRPr lang="en-GB" sz="2000" dirty="0"/>
          </a:p>
          <a:p>
            <a:r>
              <a:rPr lang="en-GB" sz="2000" dirty="0" smtClean="0"/>
              <a:t>Build trust</a:t>
            </a:r>
            <a:endParaRPr lang="en-GB" sz="2000" dirty="0"/>
          </a:p>
        </p:txBody>
      </p:sp>
      <p:pic>
        <p:nvPicPr>
          <p:cNvPr id="15367" name="Picture 7" descr="C:\Users\adaish\Local Settings\Temp\Temporary Internet Files\Content.IE5\BFG3Q8MI\hand-157745_640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095" y="2715766"/>
            <a:ext cx="71383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6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02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6" name="Oval 5"/>
          <p:cNvSpPr/>
          <p:nvPr/>
        </p:nvSpPr>
        <p:spPr>
          <a:xfrm>
            <a:off x="323528" y="1275606"/>
            <a:ext cx="2952328" cy="2952328"/>
          </a:xfrm>
          <a:prstGeom prst="ellips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Technical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en-GB" sz="2800" kern="0" dirty="0">
                <a:solidFill>
                  <a:srgbClr val="FFFFFF"/>
                </a:solidFill>
                <a:latin typeface="Arial"/>
              </a:rPr>
              <a:t>E</a:t>
            </a:r>
            <a:r>
              <a:rPr kumimoji="0" lang="en-GB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vangelist</a:t>
            </a:r>
            <a:endParaRPr kumimoji="0" lang="en-GB" sz="2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Technology orientated and use data frequently within their roles.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Supports data roles and adoption across the business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</a:p>
        </p:txBody>
      </p:sp>
      <p:sp>
        <p:nvSpPr>
          <p:cNvPr id="8" name="Oval 7"/>
          <p:cNvSpPr/>
          <p:nvPr/>
        </p:nvSpPr>
        <p:spPr>
          <a:xfrm>
            <a:off x="2987824" y="1248116"/>
            <a:ext cx="2952328" cy="2952328"/>
          </a:xfrm>
          <a:prstGeom prst="ellips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Ambassador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Data is highly important to their role but not necessarily their main responsibility.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Adopting data techniques and sharing the value and insight data can provide.</a:t>
            </a:r>
          </a:p>
        </p:txBody>
      </p:sp>
      <p:sp>
        <p:nvSpPr>
          <p:cNvPr id="9" name="Oval 8"/>
          <p:cNvSpPr/>
          <p:nvPr/>
        </p:nvSpPr>
        <p:spPr>
          <a:xfrm>
            <a:off x="5796136" y="1238942"/>
            <a:ext cx="2952328" cy="2952329"/>
          </a:xfrm>
          <a:prstGeom prst="ellipse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Business </a:t>
            </a:r>
            <a:r>
              <a:rPr lang="en-GB" sz="2600" kern="0" dirty="0">
                <a:solidFill>
                  <a:srgbClr val="FFFFFF"/>
                </a:solidFill>
                <a:latin typeface="Arial"/>
              </a:rPr>
              <a:t>D</a:t>
            </a:r>
            <a:r>
              <a:rPr kumimoji="0" lang="en-GB" sz="2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ata</a:t>
            </a:r>
            <a:r>
              <a:rPr kumimoji="0" lang="en-GB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en-GB" sz="2600" kern="0" dirty="0">
                <a:solidFill>
                  <a:srgbClr val="FFFFFF"/>
                </a:solidFill>
                <a:latin typeface="Arial"/>
              </a:rPr>
              <a:t>A</a:t>
            </a:r>
            <a:r>
              <a:rPr kumimoji="0" lang="en-GB" sz="2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dvocates</a:t>
            </a:r>
            <a:endParaRPr kumimoji="0" lang="en-GB" sz="26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0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Supports data application across business</a:t>
            </a: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R="0" lvl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Champion the use of data in high-level meetings and discussions</a:t>
            </a:r>
          </a:p>
        </p:txBody>
      </p:sp>
      <p:pic>
        <p:nvPicPr>
          <p:cNvPr id="7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31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t</a:t>
            </a:r>
            <a:r>
              <a:rPr lang="en-GB" dirty="0" smtClean="0">
                <a:solidFill>
                  <a:schemeClr val="tx1"/>
                </a:solidFill>
              </a:rPr>
              <a:t>eam skills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GB" dirty="0" smtClean="0"/>
              <a:t> </a:t>
            </a:r>
          </a:p>
        </p:txBody>
      </p:sp>
      <p:pic>
        <p:nvPicPr>
          <p:cNvPr id="14342" name="Picture 6" descr="C:\Users\adaish\Local Settings\Temp\Temporary Internet Files\Content.IE5\UPTPYQAW\pencil-line-art-2960-large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43758"/>
            <a:ext cx="1076532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11" name="Shape 112"/>
          <p:cNvSpPr/>
          <p:nvPr/>
        </p:nvSpPr>
        <p:spPr>
          <a:xfrm>
            <a:off x="6928828" y="732027"/>
            <a:ext cx="1962300" cy="1929000"/>
          </a:xfrm>
          <a:prstGeom prst="ellipse">
            <a:avLst/>
          </a:prstGeom>
          <a:solidFill>
            <a:schemeClr val="bg2"/>
          </a:solidFill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" sz="2000" dirty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Computer Science</a:t>
            </a:r>
          </a:p>
        </p:txBody>
      </p:sp>
      <p:sp>
        <p:nvSpPr>
          <p:cNvPr id="12" name="Shape 113"/>
          <p:cNvSpPr/>
          <p:nvPr/>
        </p:nvSpPr>
        <p:spPr>
          <a:xfrm>
            <a:off x="4858004" y="2676243"/>
            <a:ext cx="2016900" cy="1929000"/>
          </a:xfrm>
          <a:prstGeom prst="ellipse">
            <a:avLst/>
          </a:prstGeom>
          <a:solidFill>
            <a:schemeClr val="bg2"/>
          </a:solidFill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" dirty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Domain Expertise</a:t>
            </a:r>
          </a:p>
        </p:txBody>
      </p:sp>
      <p:sp>
        <p:nvSpPr>
          <p:cNvPr id="13" name="Shape 113"/>
          <p:cNvSpPr/>
          <p:nvPr/>
        </p:nvSpPr>
        <p:spPr>
          <a:xfrm>
            <a:off x="6874228" y="2676243"/>
            <a:ext cx="2016900" cy="1929000"/>
          </a:xfrm>
          <a:prstGeom prst="ellipse">
            <a:avLst/>
          </a:prstGeom>
          <a:solidFill>
            <a:schemeClr val="bg2"/>
          </a:solidFill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-GB" sz="1400" dirty="0" smtClean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Communication</a:t>
            </a:r>
            <a:r>
              <a:rPr lang="en-GB" dirty="0" smtClean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 </a:t>
            </a:r>
          </a:p>
          <a:p>
            <a:pPr lvl="0" algn="ctr"/>
            <a:r>
              <a:rPr lang="en-GB" dirty="0" smtClean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&amp; </a:t>
            </a:r>
            <a:r>
              <a:rPr lang="en-GB" dirty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Empathy </a:t>
            </a:r>
          </a:p>
        </p:txBody>
      </p:sp>
      <p:sp>
        <p:nvSpPr>
          <p:cNvPr id="14" name="Shape 113"/>
          <p:cNvSpPr/>
          <p:nvPr/>
        </p:nvSpPr>
        <p:spPr>
          <a:xfrm>
            <a:off x="4858004" y="714758"/>
            <a:ext cx="2016900" cy="1929000"/>
          </a:xfrm>
          <a:prstGeom prst="ellipse">
            <a:avLst/>
          </a:prstGeom>
          <a:solidFill>
            <a:schemeClr val="bg2"/>
          </a:solidFill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" dirty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Maths &amp; Statistics Knowledge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26732" y="19548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Data Science</a:t>
            </a:r>
            <a:endParaRPr lang="en-GB" dirty="0"/>
          </a:p>
        </p:txBody>
      </p:sp>
      <p:pic>
        <p:nvPicPr>
          <p:cNvPr id="15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963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t</a:t>
            </a:r>
            <a:r>
              <a:rPr lang="en-GB" dirty="0" smtClean="0">
                <a:solidFill>
                  <a:schemeClr val="tx1"/>
                </a:solidFill>
              </a:rPr>
              <a:t>eam skills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GB" dirty="0" smtClean="0"/>
              <a:t> </a:t>
            </a:r>
          </a:p>
        </p:txBody>
      </p:sp>
      <p:pic>
        <p:nvPicPr>
          <p:cNvPr id="14342" name="Picture 6" descr="C:\Users\adaish\Local Settings\Temp\Temporary Internet Files\Content.IE5\UPTPYQAW\pencil-line-art-2960-large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43758"/>
            <a:ext cx="1076532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11" name="Shape 112"/>
          <p:cNvSpPr/>
          <p:nvPr/>
        </p:nvSpPr>
        <p:spPr>
          <a:xfrm>
            <a:off x="6928828" y="732027"/>
            <a:ext cx="1962300" cy="1929000"/>
          </a:xfrm>
          <a:prstGeom prst="ellipse">
            <a:avLst/>
          </a:prstGeom>
          <a:solidFill>
            <a:schemeClr val="bg2"/>
          </a:solidFill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" sz="2000" dirty="0" smtClean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Project Manage-ment</a:t>
            </a:r>
            <a:endParaRPr lang="en" sz="2000" dirty="0">
              <a:solidFill>
                <a:srgbClr val="EFEFEF"/>
              </a:solidFill>
              <a:latin typeface="Adobe Hebrew" pitchFamily="18" charset="-79"/>
              <a:ea typeface="Titillium Web"/>
              <a:cs typeface="Adobe Hebrew" pitchFamily="18" charset="-79"/>
              <a:sym typeface="Titillium Web"/>
            </a:endParaRPr>
          </a:p>
        </p:txBody>
      </p:sp>
      <p:sp>
        <p:nvSpPr>
          <p:cNvPr id="12" name="Shape 113"/>
          <p:cNvSpPr/>
          <p:nvPr/>
        </p:nvSpPr>
        <p:spPr>
          <a:xfrm>
            <a:off x="4858004" y="2676243"/>
            <a:ext cx="2016900" cy="1929000"/>
          </a:xfrm>
          <a:prstGeom prst="ellipse">
            <a:avLst/>
          </a:prstGeom>
          <a:solidFill>
            <a:schemeClr val="bg2"/>
          </a:solidFill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-GB" sz="1400" dirty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Communication </a:t>
            </a:r>
          </a:p>
          <a:p>
            <a:pPr lvl="0" algn="ctr"/>
            <a:r>
              <a:rPr lang="en-GB" dirty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&amp; Empathy </a:t>
            </a:r>
          </a:p>
        </p:txBody>
      </p:sp>
      <p:sp>
        <p:nvSpPr>
          <p:cNvPr id="13" name="Shape 113"/>
          <p:cNvSpPr/>
          <p:nvPr/>
        </p:nvSpPr>
        <p:spPr>
          <a:xfrm>
            <a:off x="6874228" y="2676243"/>
            <a:ext cx="2016900" cy="1929000"/>
          </a:xfrm>
          <a:prstGeom prst="ellipse">
            <a:avLst/>
          </a:prstGeom>
          <a:solidFill>
            <a:schemeClr val="bg2"/>
          </a:solidFill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-GB" sz="2000" dirty="0" smtClean="0">
                <a:solidFill>
                  <a:srgbClr val="EFEFEF"/>
                </a:solidFill>
                <a:latin typeface="Adobe Hebrew" pitchFamily="18" charset="-79"/>
                <a:ea typeface="Titillium Web"/>
                <a:cs typeface="Adobe Hebrew" pitchFamily="18" charset="-79"/>
                <a:sym typeface="Titillium Web"/>
              </a:rPr>
              <a:t>Business Strategy</a:t>
            </a:r>
            <a:endParaRPr lang="en-GB" sz="2800" dirty="0">
              <a:solidFill>
                <a:srgbClr val="EFEFEF"/>
              </a:solidFill>
              <a:latin typeface="Adobe Hebrew" pitchFamily="18" charset="-79"/>
              <a:ea typeface="Titillium Web"/>
              <a:cs typeface="Adobe Hebrew" pitchFamily="18" charset="-79"/>
              <a:sym typeface="Titillium Web"/>
            </a:endParaRPr>
          </a:p>
        </p:txBody>
      </p:sp>
      <p:sp>
        <p:nvSpPr>
          <p:cNvPr id="14" name="Shape 113"/>
          <p:cNvSpPr/>
          <p:nvPr/>
        </p:nvSpPr>
        <p:spPr>
          <a:xfrm>
            <a:off x="4858004" y="714758"/>
            <a:ext cx="2016900" cy="1929000"/>
          </a:xfrm>
          <a:prstGeom prst="ellipse">
            <a:avLst/>
          </a:prstGeom>
          <a:solidFill>
            <a:schemeClr val="bg2"/>
          </a:solidFill>
          <a:ln w="762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/>
            <a:r>
              <a:rPr lang="en" dirty="0">
                <a:latin typeface="Adobe Hebrew" pitchFamily="18" charset="-79"/>
                <a:ea typeface="Helvetica Neue"/>
                <a:cs typeface="Adobe Hebrew" pitchFamily="18" charset="-79"/>
                <a:sym typeface="Helvetica Neue"/>
              </a:rPr>
              <a:t>Stakeholder </a:t>
            </a:r>
            <a:r>
              <a:rPr lang="en" dirty="0" smtClean="0">
                <a:latin typeface="Adobe Hebrew" pitchFamily="18" charset="-79"/>
                <a:ea typeface="Helvetica Neue"/>
                <a:cs typeface="Adobe Hebrew" pitchFamily="18" charset="-79"/>
                <a:sym typeface="Helvetica Neue"/>
              </a:rPr>
              <a:t>Manage- ment</a:t>
            </a:r>
            <a:endParaRPr lang="en" dirty="0">
              <a:latin typeface="Adobe Hebrew" pitchFamily="18" charset="-79"/>
              <a:ea typeface="Helvetica Neue"/>
              <a:cs typeface="Adobe Hebrew" pitchFamily="18" charset="-79"/>
              <a:sym typeface="Helvetica Neue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48064" y="195486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Strategic Project Management</a:t>
            </a:r>
            <a:endParaRPr lang="en-GB" dirty="0"/>
          </a:p>
        </p:txBody>
      </p:sp>
      <p:pic>
        <p:nvPicPr>
          <p:cNvPr id="16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7181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u</a:t>
            </a:r>
            <a:r>
              <a:rPr lang="en-GB" dirty="0" smtClean="0">
                <a:solidFill>
                  <a:schemeClr val="tx1"/>
                </a:solidFill>
              </a:rPr>
              <a:t>pskilling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14342" name="Picture 6" descr="C:\Users\adaish\Local Settings\Temp\Temporary Internet Files\Content.IE5\UPTPYQAW\pencil-line-art-2960-large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43758"/>
            <a:ext cx="1076532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34744401"/>
              </p:ext>
            </p:extLst>
          </p:nvPr>
        </p:nvGraphicFramePr>
        <p:xfrm>
          <a:off x="4499992" y="611758"/>
          <a:ext cx="4644008" cy="4169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5" name="Picture 14" descr="https://upload.wikimedia.org/wikipedia/commons/thumb/8/86/Microsoft_Excel_2013_logo.svg/2000px-Microsoft_Excel_2013_logo.svg.pn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365087"/>
            <a:ext cx="936104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 descr="Image result for power bi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711" y="2211710"/>
            <a:ext cx="984593" cy="984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File:R logo.sv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6167" y="2296470"/>
            <a:ext cx="957801" cy="815072"/>
          </a:xfrm>
          <a:prstGeom prst="rect">
            <a:avLst/>
          </a:prstGeom>
          <a:noFill/>
        </p:spPr>
      </p:pic>
      <p:pic>
        <p:nvPicPr>
          <p:cNvPr id="11" name="Picture 2" descr="Creative Commons Licens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632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07812573"/>
              </p:ext>
            </p:extLst>
          </p:nvPr>
        </p:nvGraphicFramePr>
        <p:xfrm>
          <a:off x="226360" y="852134"/>
          <a:ext cx="8909641" cy="1547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14" descr="https://upload.wikimedia.org/wikipedia/commons/thumb/8/86/Microsoft_Excel_2013_logo.svg/2000px-Microsoft_Excel_2013_logo.svg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628" y="1249715"/>
            <a:ext cx="936104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 descr="Image result for power bi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557" y="1249715"/>
            <a:ext cx="787483" cy="78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File:R logo.sv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752" y="1222126"/>
            <a:ext cx="957801" cy="815072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182350" y="8208584"/>
            <a:ext cx="8496944" cy="15249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371268" y="2392653"/>
            <a:ext cx="233871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Beginner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564921" y="2392653"/>
            <a:ext cx="325128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Advanced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709979" y="2392653"/>
            <a:ext cx="285494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Intermediate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783755" y="267494"/>
            <a:ext cx="409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Data Science Upskilling</a:t>
            </a:r>
            <a:endParaRPr lang="en-GB" sz="2400" b="1" dirty="0"/>
          </a:p>
        </p:txBody>
      </p:sp>
      <p:pic>
        <p:nvPicPr>
          <p:cNvPr id="13" name="Picture 2" descr="Creative Commons Licen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579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19305944"/>
              </p:ext>
            </p:extLst>
          </p:nvPr>
        </p:nvGraphicFramePr>
        <p:xfrm>
          <a:off x="226360" y="852134"/>
          <a:ext cx="8909641" cy="1547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14" descr="https://upload.wikimedia.org/wikipedia/commons/thumb/8/86/Microsoft_Excel_2013_logo.svg/2000px-Microsoft_Excel_2013_logo.svg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628" y="1249715"/>
            <a:ext cx="936104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 descr="Image result for power bi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557" y="1249715"/>
            <a:ext cx="787483" cy="78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File:R logo.sv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752" y="1222126"/>
            <a:ext cx="957801" cy="815072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182350" y="8208584"/>
            <a:ext cx="8496944" cy="15249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371268" y="2392653"/>
            <a:ext cx="233871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Beginner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564921" y="2392653"/>
            <a:ext cx="325128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Advanced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709979" y="2392653"/>
            <a:ext cx="285494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Intermediate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463275" y="2858018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main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Basic calculations </a:t>
            </a:r>
            <a:endParaRPr lang="en-GB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783755" y="267494"/>
            <a:ext cx="409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Data Science Upskilling</a:t>
            </a:r>
            <a:endParaRPr lang="en-GB" sz="2400" b="1" dirty="0"/>
          </a:p>
        </p:txBody>
      </p:sp>
      <p:pic>
        <p:nvPicPr>
          <p:cNvPr id="14" name="Picture 2" descr="Creative Commons Licen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47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395536" y="1641136"/>
            <a:ext cx="3999900" cy="143680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Questions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95536" y="3077940"/>
            <a:ext cx="3999900" cy="143680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2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r>
              <a:rPr lang="en-GB" sz="3600" kern="0" smtClean="0">
                <a:solidFill>
                  <a:schemeClr val="tx1"/>
                </a:solidFill>
                <a:latin typeface="Adobe Hebrew" pitchFamily="18" charset="-79"/>
                <a:cs typeface="Adobe Hebrew" pitchFamily="18" charset="-79"/>
              </a:rPr>
              <a:t>Problems</a:t>
            </a:r>
            <a:endParaRPr lang="en-GB" sz="3600" kern="0" dirty="0">
              <a:solidFill>
                <a:schemeClr val="tx1"/>
              </a:solidFill>
              <a:latin typeface="Adobe Hebrew" pitchFamily="18" charset="-79"/>
              <a:cs typeface="Adobe Hebrew" pitchFamily="18" charset="-79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8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2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792586838"/>
              </p:ext>
            </p:extLst>
          </p:nvPr>
        </p:nvGraphicFramePr>
        <p:xfrm>
          <a:off x="226360" y="852134"/>
          <a:ext cx="8909641" cy="1547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14" descr="https://upload.wikimedia.org/wikipedia/commons/thumb/8/86/Microsoft_Excel_2013_logo.svg/2000px-Microsoft_Excel_2013_logo.svg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628" y="1249715"/>
            <a:ext cx="936104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 descr="Image result for power bi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557" y="1249715"/>
            <a:ext cx="787483" cy="78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File:R logo.sv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752" y="1222126"/>
            <a:ext cx="957801" cy="815072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182350" y="8208584"/>
            <a:ext cx="8496944" cy="15249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371268" y="2392653"/>
            <a:ext cx="233871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Beginner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564921" y="2392653"/>
            <a:ext cx="325128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Advanced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709979" y="2392653"/>
            <a:ext cx="285494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Intermediate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463275" y="2858018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main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Basic calculations </a:t>
            </a:r>
            <a:endParaRPr lang="en-GB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983555" y="2870485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and BI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Pivots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Advanced Calculation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Visualisation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Analysis Reporting</a:t>
            </a:r>
            <a:endParaRPr lang="en-GB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783755" y="267494"/>
            <a:ext cx="409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Data Science Upskilling</a:t>
            </a:r>
            <a:endParaRPr lang="en-GB" sz="2400" b="1" dirty="0"/>
          </a:p>
        </p:txBody>
      </p:sp>
      <p:pic>
        <p:nvPicPr>
          <p:cNvPr id="21" name="Picture 2" descr="Creative Commons Licen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310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152489417"/>
              </p:ext>
            </p:extLst>
          </p:nvPr>
        </p:nvGraphicFramePr>
        <p:xfrm>
          <a:off x="226360" y="852134"/>
          <a:ext cx="8909641" cy="1547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14" descr="https://upload.wikimedia.org/wikipedia/commons/thumb/8/86/Microsoft_Excel_2013_logo.svg/2000px-Microsoft_Excel_2013_logo.svg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628" y="1249715"/>
            <a:ext cx="936104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 descr="Image result for power bi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557" y="1249715"/>
            <a:ext cx="787483" cy="78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File:R logo.sv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752" y="1222126"/>
            <a:ext cx="957801" cy="815072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182350" y="8208584"/>
            <a:ext cx="8496944" cy="15249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371268" y="2392653"/>
            <a:ext cx="233871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Beginner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564921" y="2392653"/>
            <a:ext cx="325128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Advanced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709979" y="2392653"/>
            <a:ext cx="285494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Intermediate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463275" y="2858018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main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Basic calculations </a:t>
            </a:r>
            <a:endParaRPr lang="en-GB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983555" y="2870485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and BI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Pivots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Advanced Calculation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Visualisation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Analysis Reporting</a:t>
            </a:r>
            <a:endParaRPr lang="en-GB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5701830" y="2853313"/>
            <a:ext cx="31759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Tools including Programming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Wrangling/Munging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Visualisation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Modelling/Machine Learning</a:t>
            </a:r>
            <a:endParaRPr lang="en-GB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4783755" y="267494"/>
            <a:ext cx="409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Data Science Upskilling</a:t>
            </a:r>
            <a:endParaRPr lang="en-GB" sz="2400" b="1" dirty="0"/>
          </a:p>
        </p:txBody>
      </p:sp>
      <p:pic>
        <p:nvPicPr>
          <p:cNvPr id="21" name="Picture 2" descr="Creative Commons Licen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2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43490838"/>
              </p:ext>
            </p:extLst>
          </p:nvPr>
        </p:nvGraphicFramePr>
        <p:xfrm>
          <a:off x="226360" y="852134"/>
          <a:ext cx="8909641" cy="1547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14" descr="https://upload.wikimedia.org/wikipedia/commons/thumb/8/86/Microsoft_Excel_2013_logo.svg/2000px-Microsoft_Excel_2013_logo.svg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628" y="1249715"/>
            <a:ext cx="936104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 descr="Image result for power bi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557" y="1249715"/>
            <a:ext cx="787483" cy="78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File:R logo.sv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752" y="1222126"/>
            <a:ext cx="957801" cy="815072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182350" y="8208584"/>
            <a:ext cx="8496944" cy="15249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371268" y="2392653"/>
            <a:ext cx="233871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Beginner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564921" y="2392653"/>
            <a:ext cx="325128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Advanced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709979" y="2392653"/>
            <a:ext cx="285494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Intermediate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371267" y="4127355"/>
            <a:ext cx="8444935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Excel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3275" y="2858018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main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Basic calculations </a:t>
            </a:r>
            <a:endParaRPr lang="en-GB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983555" y="2870485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and BI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Pivots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Advanced Calculation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Visualisation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Analysis Reporting</a:t>
            </a:r>
            <a:endParaRPr lang="en-GB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5701830" y="2853313"/>
            <a:ext cx="31759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Tools including Programming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Wrangling/Munging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Visualisation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Modelling/Machine Learning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83755" y="267494"/>
            <a:ext cx="409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Data Science Upskilling</a:t>
            </a:r>
            <a:endParaRPr lang="en-GB" sz="2400" b="1" dirty="0"/>
          </a:p>
        </p:txBody>
      </p:sp>
      <p:pic>
        <p:nvPicPr>
          <p:cNvPr id="22" name="Picture 2" descr="Creative Commons Licen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255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121192682"/>
              </p:ext>
            </p:extLst>
          </p:nvPr>
        </p:nvGraphicFramePr>
        <p:xfrm>
          <a:off x="226360" y="852134"/>
          <a:ext cx="8909641" cy="1547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14" descr="https://upload.wikimedia.org/wikipedia/commons/thumb/8/86/Microsoft_Excel_2013_logo.svg/2000px-Microsoft_Excel_2013_logo.svg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628" y="1249715"/>
            <a:ext cx="936104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 descr="Image result for power bi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557" y="1249715"/>
            <a:ext cx="787483" cy="78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File:R logo.sv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752" y="1222126"/>
            <a:ext cx="957801" cy="815072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182350" y="8208584"/>
            <a:ext cx="8496944" cy="15249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371268" y="2392653"/>
            <a:ext cx="233871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Beginner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564921" y="2392653"/>
            <a:ext cx="325128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Advanced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709979" y="2392653"/>
            <a:ext cx="285494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Intermediate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371267" y="4127355"/>
            <a:ext cx="8444935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Excel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16418" y="4394016"/>
            <a:ext cx="4101135" cy="27699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BI tools/dashboard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3275" y="2858018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main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Basic calculations </a:t>
            </a:r>
            <a:endParaRPr lang="en-GB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983555" y="2870485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and BI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Pivots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Advanced Calculation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Visualisation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Analysis Reporting</a:t>
            </a:r>
            <a:endParaRPr lang="en-GB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5701830" y="2853313"/>
            <a:ext cx="31759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Tools including Programming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Wrangling/Munging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Visualisation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Modelling/Machine Learning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83755" y="267494"/>
            <a:ext cx="409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Data Science Upskilling</a:t>
            </a:r>
            <a:endParaRPr lang="en-GB" sz="2400" b="1" dirty="0"/>
          </a:p>
        </p:txBody>
      </p:sp>
      <p:pic>
        <p:nvPicPr>
          <p:cNvPr id="23" name="Picture 2" descr="Creative Commons Licen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46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578699530"/>
              </p:ext>
            </p:extLst>
          </p:nvPr>
        </p:nvGraphicFramePr>
        <p:xfrm>
          <a:off x="226360" y="852134"/>
          <a:ext cx="8909641" cy="15473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14" descr="https://upload.wikimedia.org/wikipedia/commons/thumb/8/86/Microsoft_Excel_2013_logo.svg/2000px-Microsoft_Excel_2013_logo.svg.pn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628" y="1249715"/>
            <a:ext cx="936104" cy="81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 descr="Image result for power bi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557" y="1249715"/>
            <a:ext cx="787483" cy="787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 descr="File:R logo.sv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4752" y="1222126"/>
            <a:ext cx="957801" cy="815072"/>
          </a:xfrm>
          <a:prstGeom prst="rect">
            <a:avLst/>
          </a:prstGeom>
          <a:noFill/>
        </p:spPr>
      </p:pic>
      <p:sp>
        <p:nvSpPr>
          <p:cNvPr id="17" name="Rectangle 16"/>
          <p:cNvSpPr/>
          <p:nvPr/>
        </p:nvSpPr>
        <p:spPr>
          <a:xfrm>
            <a:off x="182350" y="8208584"/>
            <a:ext cx="8496944" cy="152495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371268" y="2392653"/>
            <a:ext cx="233871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Beginner</a:t>
            </a:r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5564921" y="2392653"/>
            <a:ext cx="325128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Advanced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2709979" y="2392653"/>
            <a:ext cx="2854942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Intermediate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371267" y="4127355"/>
            <a:ext cx="8444935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Excel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16418" y="4394016"/>
            <a:ext cx="4101135" cy="27699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 smtClean="0">
                <a:solidFill>
                  <a:schemeClr val="tx1"/>
                </a:solidFill>
              </a:rPr>
              <a:t>BI tools/dashboard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83756" y="4671015"/>
            <a:ext cx="4032448" cy="276999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200" dirty="0" smtClean="0">
                <a:solidFill>
                  <a:schemeClr val="tx1"/>
                </a:solidFill>
              </a:rPr>
              <a:t>Programming : R/Python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3275" y="2858018"/>
            <a:ext cx="1944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main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Filter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Basic calculations </a:t>
            </a:r>
            <a:endParaRPr lang="en-GB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2983555" y="2870485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Excel and BI tool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Pivots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Advanced Calculation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Visualisation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Analysis Reporting</a:t>
            </a:r>
            <a:endParaRPr lang="en-GB" sz="1400" dirty="0"/>
          </a:p>
        </p:txBody>
      </p:sp>
      <p:sp>
        <p:nvSpPr>
          <p:cNvPr id="26" name="TextBox 25"/>
          <p:cNvSpPr txBox="1"/>
          <p:nvPr/>
        </p:nvSpPr>
        <p:spPr>
          <a:xfrm>
            <a:off x="5701830" y="2853313"/>
            <a:ext cx="317592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Tools including Programming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Wrangling/Munging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Visualisation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/>
              <a:t>Data Analysis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Modelling/Machine Learning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83755" y="267494"/>
            <a:ext cx="409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 smtClean="0"/>
              <a:t>Data Science Upskilling</a:t>
            </a:r>
            <a:endParaRPr lang="en-GB" sz="2400" b="1" dirty="0"/>
          </a:p>
        </p:txBody>
      </p:sp>
      <p:pic>
        <p:nvPicPr>
          <p:cNvPr id="27" name="Picture 2" descr="Creative Commons License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275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447563"/>
            <a:ext cx="4045200" cy="1770623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listen &amp; empathy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GB" sz="2000" dirty="0" smtClean="0"/>
              <a:t>Listen to your stakeholders</a:t>
            </a:r>
          </a:p>
          <a:p>
            <a:endParaRPr lang="en-GB" sz="2000" dirty="0"/>
          </a:p>
          <a:p>
            <a:r>
              <a:rPr lang="en-GB" sz="2000" dirty="0" smtClean="0"/>
              <a:t>Help them formulate </a:t>
            </a:r>
          </a:p>
          <a:p>
            <a:endParaRPr lang="en-GB" sz="2000" dirty="0"/>
          </a:p>
          <a:p>
            <a:r>
              <a:rPr lang="en-GB" sz="2000" dirty="0" smtClean="0"/>
              <a:t>De-complicate keep it simple </a:t>
            </a:r>
            <a:endParaRPr lang="en-GB" sz="2000" dirty="0"/>
          </a:p>
        </p:txBody>
      </p:sp>
      <p:pic>
        <p:nvPicPr>
          <p:cNvPr id="11266" name="Picture 2" descr="C:\Users\adaish\Local Settings\Temp\Temporary Internet Files\Content.IE5\EWSU0TKM\stock-vector-ear-vector-icon-219495679[1]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1290" y="1635646"/>
            <a:ext cx="1603378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6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52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152" y="953744"/>
            <a:ext cx="2322900" cy="16401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communicate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>
          <a:xfrm>
            <a:off x="4939500" y="1491630"/>
            <a:ext cx="3837000" cy="2927670"/>
          </a:xfrm>
        </p:spPr>
        <p:txBody>
          <a:bodyPr/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sz="2000" dirty="0" err="1" smtClean="0"/>
              <a:t>Comms</a:t>
            </a:r>
            <a:r>
              <a:rPr lang="en-GB" sz="2000" dirty="0" smtClean="0"/>
              <a:t> series  “Did you know”</a:t>
            </a:r>
          </a:p>
          <a:p>
            <a:endParaRPr lang="en-GB" sz="2000" dirty="0"/>
          </a:p>
          <a:p>
            <a:r>
              <a:rPr lang="en-GB" sz="2000" dirty="0" smtClean="0"/>
              <a:t>Outreach</a:t>
            </a:r>
          </a:p>
          <a:p>
            <a:endParaRPr lang="en-GB" sz="2000" dirty="0"/>
          </a:p>
          <a:p>
            <a:r>
              <a:rPr lang="en-GB" sz="2000" dirty="0" smtClean="0"/>
              <a:t>Encourage data ambassador </a:t>
            </a:r>
            <a:endParaRPr lang="en-GB" sz="2000" dirty="0"/>
          </a:p>
        </p:txBody>
      </p:sp>
      <p:pic>
        <p:nvPicPr>
          <p:cNvPr id="12291" name="Picture 3" descr="C:\Users\adaish\Local Settings\Temp\Temporary Internet Files\Content.IE5\BFG3Q8MI\megaphone-6af61ae82f5bad580e7721be6c30d9fe[1]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71750"/>
            <a:ext cx="19050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93705"/>
            <a:ext cx="1414853" cy="20001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2" descr="Creative Commons Licens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00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500" y="1233175"/>
            <a:ext cx="4045200" cy="1482591"/>
          </a:xfrm>
        </p:spPr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process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3314" name="Picture 2" descr="C:\Users\adaish\Local Settings\Temp\Temporary Internet Files\Content.IE5\GIRGLV7R\512px-Cogs_font_awesome.svg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71750"/>
            <a:ext cx="1286272" cy="128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700" y="382513"/>
            <a:ext cx="3303402" cy="4378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-18256" y="47810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tx1">
                    <a:lumMod val="50000"/>
                  </a:schemeClr>
                </a:solidFill>
                <a:latin typeface="Arial"/>
              </a:rPr>
              <a:t>@alice_data</a:t>
            </a:r>
          </a:p>
        </p:txBody>
      </p:sp>
      <p:pic>
        <p:nvPicPr>
          <p:cNvPr id="9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03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Vision for the future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995686"/>
            <a:ext cx="1224136" cy="124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reative Commons Licen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5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3" descr="F:\worldmapblackwhitedarkmuseum.jpeg"/>
          <p:cNvPicPr>
            <a:picLocks noChangeAspect="1" noChangeArrowheads="1"/>
          </p:cNvPicPr>
          <p:nvPr/>
        </p:nvPicPr>
        <p:blipFill>
          <a:blip r:embed="rId3" cstate="print"/>
          <a:srcRect t="10390" b="7978"/>
          <a:stretch>
            <a:fillRect/>
          </a:stretch>
        </p:blipFill>
        <p:spPr bwMode="auto">
          <a:xfrm>
            <a:off x="1647315" y="1851670"/>
            <a:ext cx="5695075" cy="260220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0" y="4878691"/>
            <a:ext cx="91085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Original Data Source: Museums of the World (2015) Berlin, Boston: De </a:t>
            </a:r>
            <a:r>
              <a:rPr lang="en-GB" sz="1000" dirty="0" err="1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Gruyter</a:t>
            </a:r>
            <a:r>
              <a:rPr lang="en-GB" sz="1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Saur. Retrieved 5, Jun 2016, from http://ww.degruyter.com/view/product/448539</a:t>
            </a:r>
            <a:endParaRPr lang="en-GB" sz="1000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638435" y="1205339"/>
            <a:ext cx="58138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 smtClean="0">
                <a:latin typeface="Arial" pitchFamily="34" charset="0"/>
                <a:cs typeface="Arial" pitchFamily="34" charset="0"/>
              </a:rPr>
              <a:t>55,000 museums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180 countries</a:t>
            </a:r>
            <a:endParaRPr lang="en-GB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494852" y="485332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museums potential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72766" y="4672536"/>
            <a:ext cx="66865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Alice Daish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2016). 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RGlobalMuseumMap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: First Release.. 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Zenodo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. 10.5281/</a:t>
            </a:r>
            <a:r>
              <a:rPr lang="en-GB" sz="1200" dirty="0" err="1">
                <a:latin typeface="Arial" panose="020B0604020202020204" pitchFamily="34" charset="0"/>
                <a:cs typeface="Arial" panose="020B0604020202020204" pitchFamily="34" charset="0"/>
              </a:rPr>
              <a:t>zenodo.56366</a:t>
            </a:r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7494"/>
            <a:ext cx="1224136" cy="1242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0591" y="455047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62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blm-fis-01\userdata\adaish\MyDesktop\museum pics\IMG_08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51670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blm-fis-01\userdata\adaish\MyDesktop\museum pics\IMG_11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068562"/>
            <a:ext cx="1590809" cy="212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blm-fis-01\userdata\adaish\MyDesktop\museum pics\IMG_686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98"/>
          <a:stretch/>
        </p:blipFill>
        <p:spPr bwMode="auto">
          <a:xfrm>
            <a:off x="5497138" y="3374287"/>
            <a:ext cx="2195827" cy="125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blm-fis-01\userdata\adaish\MyDesktop\museum pics\IMG_90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784" y="3374288"/>
            <a:ext cx="1679855" cy="125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blm-fis-01\userdata\adaish\MyDesktop\museum pics\IMG_658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069" y="1445384"/>
            <a:ext cx="2173896" cy="163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8" name="Picture 2" descr="Creative Commons Licens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77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95536" y="1131590"/>
            <a:ext cx="4045200" cy="2778735"/>
          </a:xfrm>
        </p:spPr>
        <p:txBody>
          <a:bodyPr/>
          <a:lstStyle/>
          <a:p>
            <a:r>
              <a:rPr lang="en-GB" sz="3600" dirty="0" smtClean="0">
                <a:solidFill>
                  <a:schemeClr val="accent4"/>
                </a:solidFill>
              </a:rPr>
              <a:t>Business Problems </a:t>
            </a:r>
            <a:br>
              <a:rPr lang="en-GB" sz="3600" dirty="0" smtClean="0">
                <a:solidFill>
                  <a:schemeClr val="accent4"/>
                </a:solidFill>
              </a:rPr>
            </a:br>
            <a:r>
              <a:rPr lang="en-GB" sz="3600" dirty="0" smtClean="0">
                <a:solidFill>
                  <a:schemeClr val="tx1"/>
                </a:solidFill>
              </a:rPr>
              <a:t>=</a:t>
            </a:r>
            <a:br>
              <a:rPr lang="en-GB" sz="3600" dirty="0" smtClean="0">
                <a:solidFill>
                  <a:schemeClr val="tx1"/>
                </a:solidFill>
              </a:rPr>
            </a:br>
            <a:r>
              <a:rPr lang="en-GB" sz="3600" dirty="0" smtClean="0">
                <a:solidFill>
                  <a:schemeClr val="accent1"/>
                </a:solidFill>
              </a:rPr>
              <a:t>Data opportunity</a:t>
            </a:r>
            <a:endParaRPr lang="en-GB" sz="3600" dirty="0">
              <a:solidFill>
                <a:schemeClr val="accent1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idx="2"/>
          </p:nvPr>
        </p:nvSpPr>
        <p:spPr>
          <a:xfrm>
            <a:off x="4939500" y="724200"/>
            <a:ext cx="3837000" cy="3863774"/>
          </a:xfrm>
        </p:spPr>
        <p:txBody>
          <a:bodyPr/>
          <a:lstStyle/>
          <a:p>
            <a:r>
              <a:rPr lang="en-GB" dirty="0" smtClean="0"/>
              <a:t>Visitor Engagement</a:t>
            </a:r>
          </a:p>
          <a:p>
            <a:endParaRPr lang="en-GB" dirty="0"/>
          </a:p>
          <a:p>
            <a:r>
              <a:rPr lang="en-GB" dirty="0" smtClean="0"/>
              <a:t>Objects</a:t>
            </a:r>
          </a:p>
          <a:p>
            <a:endParaRPr lang="en-GB" dirty="0"/>
          </a:p>
          <a:p>
            <a:r>
              <a:rPr lang="en-GB" dirty="0" smtClean="0"/>
              <a:t>Operations</a:t>
            </a:r>
          </a:p>
          <a:p>
            <a:endParaRPr lang="en-GB" dirty="0"/>
          </a:p>
          <a:p>
            <a:r>
              <a:rPr lang="en-GB" dirty="0" smtClean="0"/>
              <a:t>Buildings</a:t>
            </a:r>
          </a:p>
          <a:p>
            <a:endParaRPr lang="en-GB" dirty="0"/>
          </a:p>
          <a:p>
            <a:r>
              <a:rPr lang="en-GB" dirty="0" smtClean="0"/>
              <a:t>Retail &amp; ecommerce</a:t>
            </a:r>
          </a:p>
          <a:p>
            <a:endParaRPr lang="en-GB" dirty="0"/>
          </a:p>
          <a:p>
            <a:r>
              <a:rPr lang="en-GB" dirty="0" smtClean="0"/>
              <a:t>Exhibitions</a:t>
            </a:r>
          </a:p>
          <a:p>
            <a:endParaRPr lang="en-GB" dirty="0"/>
          </a:p>
          <a:p>
            <a:r>
              <a:rPr lang="en-GB" dirty="0" smtClean="0"/>
              <a:t>HR</a:t>
            </a:r>
          </a:p>
          <a:p>
            <a:endParaRPr lang="en-GB" dirty="0"/>
          </a:p>
          <a:p>
            <a:r>
              <a:rPr lang="en-GB" dirty="0" smtClean="0"/>
              <a:t>Finance</a:t>
            </a:r>
            <a:endParaRPr lang="en-GB" dirty="0"/>
          </a:p>
        </p:txBody>
      </p:sp>
      <p:pic>
        <p:nvPicPr>
          <p:cNvPr id="4" name="Picture 2" descr="Creative Commons Licen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02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4294967295"/>
          </p:nvPr>
        </p:nvSpPr>
        <p:spPr>
          <a:xfrm>
            <a:off x="4205288" y="1523999"/>
            <a:ext cx="3471862" cy="1503592"/>
          </a:xfrm>
          <a:prstGeom prst="rect">
            <a:avLst/>
          </a:prstGeom>
        </p:spPr>
        <p:txBody>
          <a:bodyPr/>
          <a:lstStyle/>
          <a:p>
            <a:endParaRPr lang="en-GB" sz="3200" b="1" dirty="0" smtClean="0">
              <a:solidFill>
                <a:schemeClr val="tx1"/>
              </a:solidFill>
            </a:endParaRPr>
          </a:p>
          <a:p>
            <a:r>
              <a:rPr lang="en-GB" sz="3200" b="1" dirty="0" smtClean="0">
                <a:solidFill>
                  <a:schemeClr val="tx1"/>
                </a:solidFill>
              </a:rPr>
              <a:t>Thank you &amp; Questions</a:t>
            </a:r>
            <a:endParaRPr lang="en-GB" sz="3200" b="1" dirty="0">
              <a:solidFill>
                <a:schemeClr val="tx1"/>
              </a:solidFill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294967295"/>
          </p:nvPr>
        </p:nvSpPr>
        <p:spPr>
          <a:xfrm>
            <a:off x="4205288" y="3075213"/>
            <a:ext cx="4399160" cy="1503592"/>
          </a:xfrm>
          <a:prstGeom prst="rect">
            <a:avLst/>
          </a:prstGeom>
        </p:spPr>
        <p:txBody>
          <a:bodyPr/>
          <a:lstStyle/>
          <a:p>
            <a:endParaRPr lang="en-GB" sz="1100" dirty="0" smtClean="0">
              <a:solidFill>
                <a:schemeClr val="tx1"/>
              </a:solidFill>
            </a:endParaRPr>
          </a:p>
          <a:p>
            <a:r>
              <a:rPr lang="en-GB" sz="1200" dirty="0" err="1" smtClean="0">
                <a:solidFill>
                  <a:schemeClr val="tx2">
                    <a:lumMod val="75000"/>
                  </a:schemeClr>
                </a:solidFill>
              </a:rPr>
              <a:t>adaish@britishmuseum.org</a:t>
            </a:r>
            <a:endParaRPr lang="en-GB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GB" sz="1200" dirty="0" smtClean="0">
                <a:solidFill>
                  <a:schemeClr val="tx2">
                    <a:lumMod val="75000"/>
                  </a:schemeClr>
                </a:solidFill>
              </a:rPr>
              <a:t>@</a:t>
            </a:r>
            <a:r>
              <a:rPr lang="en-GB" sz="1200" dirty="0" err="1" smtClean="0">
                <a:solidFill>
                  <a:schemeClr val="tx2">
                    <a:lumMod val="75000"/>
                  </a:schemeClr>
                </a:solidFill>
              </a:rPr>
              <a:t>alice_data</a:t>
            </a:r>
            <a:endParaRPr lang="en-GB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GB" sz="11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GB" sz="1100" dirty="0" smtClean="0">
                <a:solidFill>
                  <a:schemeClr val="tx2">
                    <a:lumMod val="75000"/>
                  </a:schemeClr>
                </a:solidFill>
              </a:rPr>
              <a:t>Many thanks to museum departments for their support and data access, Siorna Ashby, the big data team and  my best friend R.</a:t>
            </a:r>
            <a:endParaRPr lang="en-GB" dirty="0" smtClean="0">
              <a:solidFill>
                <a:schemeClr val="tx1"/>
              </a:solidFill>
            </a:endParaRPr>
          </a:p>
          <a:p>
            <a:endParaRPr lang="en-GB" dirty="0" smtClean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04248" y="4901803"/>
            <a:ext cx="24513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 smtClean="0">
                <a:solidFill>
                  <a:schemeClr val="tx2">
                    <a:lumMod val="50000"/>
                  </a:schemeClr>
                </a:solidFill>
              </a:rPr>
              <a:t>Symbol - Noun Project: Dara Ullrich, DE</a:t>
            </a:r>
            <a:endParaRPr lang="en-GB" sz="1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026" name="Picture 2" descr="https://d30y9cdsu7xlg0.cloudfront.net/png/20521-200.png"/>
          <p:cNvPicPr>
            <a:picLocks noChangeAspect="1" noChangeArrowheads="1"/>
          </p:cNvPicPr>
          <p:nvPr/>
        </p:nvPicPr>
        <p:blipFill>
          <a:blip r:embed="rId3" cstate="print">
            <a:lum bright="40000"/>
          </a:blip>
          <a:srcRect/>
          <a:stretch>
            <a:fillRect/>
          </a:stretch>
        </p:blipFill>
        <p:spPr bwMode="auto">
          <a:xfrm>
            <a:off x="467544" y="2283718"/>
            <a:ext cx="1368152" cy="1188132"/>
          </a:xfrm>
          <a:prstGeom prst="rect">
            <a:avLst/>
          </a:prstGeom>
          <a:noFill/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427734"/>
            <a:ext cx="2016224" cy="1394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reative Commons Licen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614753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490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039743" y="927001"/>
            <a:ext cx="576064" cy="37444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26" name="Picture 2" descr="\\blm-fis-01\userdata\adaish\MyDesktop\museum pics\IMG_08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851670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\\blm-fis-01\userdata\adaish\MyDesktop\museum pics\IMG_11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068562"/>
            <a:ext cx="1590809" cy="2121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blm-fis-01\userdata\adaish\MyDesktop\museum pics\IMG_686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98"/>
          <a:stretch/>
        </p:blipFill>
        <p:spPr bwMode="auto">
          <a:xfrm>
            <a:off x="5497138" y="3374287"/>
            <a:ext cx="2195827" cy="125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blm-fis-01\userdata\adaish\MyDesktop\museum pics\IMG_902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374288"/>
            <a:ext cx="1679855" cy="1259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\\blm-fis-01\userdata\adaish\MyDesktop\museum pics\IMG_658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069" y="1445384"/>
            <a:ext cx="2173896" cy="1630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70" y="3745916"/>
            <a:ext cx="371475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64" y="3256012"/>
            <a:ext cx="352425" cy="35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744" y="1003629"/>
            <a:ext cx="3143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64" y="1381188"/>
            <a:ext cx="314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7132" y="2326134"/>
            <a:ext cx="333375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770" y="2799209"/>
            <a:ext cx="381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330" y="1799346"/>
            <a:ext cx="42862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7275" y="4184501"/>
            <a:ext cx="38100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0" y="4754168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tx2"/>
                </a:solidFill>
              </a:rPr>
              <a:t>@</a:t>
            </a:r>
            <a:r>
              <a:rPr lang="en-GB" dirty="0" err="1">
                <a:solidFill>
                  <a:schemeClr val="tx2"/>
                </a:solidFill>
              </a:rPr>
              <a:t>alice_data</a:t>
            </a:r>
            <a:endParaRPr lang="en-GB" dirty="0">
              <a:solidFill>
                <a:schemeClr val="tx2"/>
              </a:solidFill>
            </a:endParaRPr>
          </a:p>
        </p:txBody>
      </p:sp>
      <p:pic>
        <p:nvPicPr>
          <p:cNvPr id="17" name="Picture 2" descr="Creative Commons License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848224"/>
            <a:ext cx="83820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673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m_black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M Black base Master Slide No Log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BM White Base Master Slid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moderndigitalBM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bm_black</Template>
  <TotalTime>1288</TotalTime>
  <Words>1498</Words>
  <Application>Microsoft Office PowerPoint</Application>
  <PresentationFormat>On-screen Show (16:9)</PresentationFormat>
  <Paragraphs>638</Paragraphs>
  <Slides>81</Slides>
  <Notes>81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81</vt:i4>
      </vt:variant>
    </vt:vector>
  </HeadingPairs>
  <TitlesOfParts>
    <vt:vector size="86" baseType="lpstr">
      <vt:lpstr>bm_black</vt:lpstr>
      <vt:lpstr>BM Black base Master Slide No Logo</vt:lpstr>
      <vt:lpstr>BM White Base Master Slide</vt:lpstr>
      <vt:lpstr>1_Custom Design</vt:lpstr>
      <vt:lpstr>moderndigitalBM</vt:lpstr>
      <vt:lpstr>PowerPoint Presentation</vt:lpstr>
      <vt:lpstr>PowerPoint Presentation</vt:lpstr>
      <vt:lpstr>Data Silos</vt:lpstr>
      <vt:lpstr>Unmanaged data</vt:lpstr>
      <vt:lpstr>Undervalued data</vt:lpstr>
      <vt:lpstr>Data opportunity</vt:lpstr>
      <vt:lpstr>PowerPoint Presentation</vt:lpstr>
      <vt:lpstr>PowerPoint Presentation</vt:lpstr>
      <vt:lpstr>PowerPoint Presentation</vt:lpstr>
      <vt:lpstr>Here to help us …</vt:lpstr>
      <vt:lpstr>…to the rescue</vt:lpstr>
      <vt:lpstr>PowerPoint Presentation</vt:lpstr>
      <vt:lpstr>PowerPoint Presentation</vt:lpstr>
      <vt:lpstr>PowerPoint Presentation</vt:lpstr>
      <vt:lpstr>PowerPoint Presentation</vt:lpstr>
      <vt:lpstr>However…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Data-driven</vt:lpstr>
      <vt:lpstr>Data-Driven</vt:lpstr>
      <vt:lpstr>Data-Driven</vt:lpstr>
      <vt:lpstr>Data-Driven</vt:lpstr>
      <vt:lpstr>Data-Driven</vt:lpstr>
      <vt:lpstr>Data Science at  The British Museum</vt:lpstr>
      <vt:lpstr>PowerPoint Presentation</vt:lpstr>
      <vt:lpstr>PowerPoint Presentation</vt:lpstr>
      <vt:lpstr>Finding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Valuing data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De-siloed accessible data</vt:lpstr>
      <vt:lpstr>PowerPoint Presentation</vt:lpstr>
      <vt:lpstr>PowerPoint Presentation</vt:lpstr>
      <vt:lpstr>PowerPoint Presentation</vt:lpstr>
      <vt:lpstr>Transformation advice</vt:lpstr>
      <vt:lpstr>Problems to becoming data-driven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support</vt:lpstr>
      <vt:lpstr>PowerPoint Presentation</vt:lpstr>
      <vt:lpstr>team skills</vt:lpstr>
      <vt:lpstr>team skills</vt:lpstr>
      <vt:lpstr>upskilling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listen &amp; empathy</vt:lpstr>
      <vt:lpstr>communicate</vt:lpstr>
      <vt:lpstr>process</vt:lpstr>
      <vt:lpstr>Vision for the future</vt:lpstr>
      <vt:lpstr>PowerPoint Presentation</vt:lpstr>
      <vt:lpstr>Business Problems  = Data opportunity</vt:lpstr>
      <vt:lpstr>PowerPoint Presentation</vt:lpstr>
    </vt:vector>
  </TitlesOfParts>
  <Company>The British Museum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Alice Daish</dc:creator>
  <cp:lastModifiedBy>Alice Daish</cp:lastModifiedBy>
  <cp:revision>97</cp:revision>
  <dcterms:created xsi:type="dcterms:W3CDTF">2017-02-18T13:25:45Z</dcterms:created>
  <dcterms:modified xsi:type="dcterms:W3CDTF">2017-04-03T11:31:14Z</dcterms:modified>
</cp:coreProperties>
</file>